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handoutMasterIdLst>
    <p:handoutMasterId r:id="rId31"/>
  </p:handoutMasterIdLst>
  <p:sldIdLst>
    <p:sldId id="261" r:id="rId3"/>
    <p:sldId id="288"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72" r:id="rId19"/>
    <p:sldId id="262" r:id="rId20"/>
    <p:sldId id="263" r:id="rId21"/>
    <p:sldId id="264" r:id="rId22"/>
    <p:sldId id="265" r:id="rId23"/>
    <p:sldId id="266" r:id="rId24"/>
    <p:sldId id="267" r:id="rId25"/>
    <p:sldId id="268" r:id="rId26"/>
    <p:sldId id="269" r:id="rId27"/>
    <p:sldId id="270"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02A"/>
    <a:srgbClr val="FC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654" y="90"/>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AB6495-3476-455B-AD66-6F333B12FCFE}" type="datetimeFigureOut">
              <a:rPr lang="en-GB" smtClean="0"/>
              <a:t>12/01/2017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967CF3-ED72-4194-8FC5-C7A7EE3B465D}" type="slidenum">
              <a:rPr lang="en-GB" smtClean="0"/>
              <a:t>‹#›</a:t>
            </a:fld>
            <a:endParaRPr lang="en-GB"/>
          </a:p>
        </p:txBody>
      </p:sp>
    </p:spTree>
    <p:extLst>
      <p:ext uri="{BB962C8B-B14F-4D97-AF65-F5344CB8AC3E}">
        <p14:creationId xmlns:p14="http://schemas.microsoft.com/office/powerpoint/2010/main" val="195400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8E61A-3ECB-4645-BF18-3C2FAC032E2A}" type="datetimeFigureOut">
              <a:rPr lang="en-GB" smtClean="0"/>
              <a:t>12/01/2017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C03F6-3BCD-4EB0-BFBD-CA7A503F18C1}" type="slidenum">
              <a:rPr lang="en-GB" smtClean="0"/>
              <a:t>‹#›</a:t>
            </a:fld>
            <a:endParaRPr lang="en-GB"/>
          </a:p>
        </p:txBody>
      </p:sp>
    </p:spTree>
    <p:extLst>
      <p:ext uri="{BB962C8B-B14F-4D97-AF65-F5344CB8AC3E}">
        <p14:creationId xmlns:p14="http://schemas.microsoft.com/office/powerpoint/2010/main" val="684161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8509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r>
              <a:rPr lang="en-GB" sz="900" dirty="0" smtClean="0">
                <a:latin typeface="Calibri" panose="020F0502020204030204" pitchFamily="34" charset="0"/>
              </a:rPr>
              <a:t>Start with a small bit of information on Killeavy,</a:t>
            </a:r>
            <a:r>
              <a:rPr lang="en-GB" sz="900" baseline="0" dirty="0" smtClean="0">
                <a:latin typeface="Calibri" panose="020F0502020204030204" pitchFamily="34" charset="0"/>
              </a:rPr>
              <a:t> just so that you know where I am coming from.</a:t>
            </a:r>
          </a:p>
          <a:p>
            <a:pPr lvl="0">
              <a:spcBef>
                <a:spcPts val="0"/>
              </a:spcBef>
              <a:buNone/>
            </a:pPr>
            <a:endParaRPr lang="en-GB" sz="900" baseline="0" dirty="0" smtClean="0">
              <a:latin typeface="Calibri" panose="020F0502020204030204" pitchFamily="34" charset="0"/>
            </a:endParaRPr>
          </a:p>
          <a:p>
            <a:pPr lvl="0">
              <a:spcBef>
                <a:spcPts val="0"/>
              </a:spcBef>
              <a:buNone/>
            </a:pPr>
            <a:r>
              <a:rPr lang="en-GB" sz="900" baseline="0" dirty="0" smtClean="0">
                <a:latin typeface="Calibri" panose="020F0502020204030204" pitchFamily="34" charset="0"/>
              </a:rPr>
              <a:t>Killeavy is one of the oldest GAA clubs in Ireland, founded just two years after the GAA itself in 1886</a:t>
            </a:r>
          </a:p>
          <a:p>
            <a:pPr lvl="0">
              <a:spcBef>
                <a:spcPts val="0"/>
              </a:spcBef>
              <a:buNone/>
            </a:pPr>
            <a:endParaRPr lang="en-GB" sz="900" baseline="0" dirty="0" smtClean="0">
              <a:latin typeface="Calibri" panose="020F0502020204030204" pitchFamily="34" charset="0"/>
            </a:endParaRPr>
          </a:p>
          <a:p>
            <a:pPr lvl="0">
              <a:spcBef>
                <a:spcPts val="0"/>
              </a:spcBef>
              <a:buNone/>
            </a:pPr>
            <a:r>
              <a:rPr lang="en-GB" sz="900" baseline="0" dirty="0" smtClean="0">
                <a:latin typeface="Calibri" panose="020F0502020204030204" pitchFamily="34" charset="0"/>
              </a:rPr>
              <a:t>You probably have all driven through Killeavy on the way to Dublin.  We lie to the south of Newry, all the way to the border with County Louth, with the Newry Bypass cutting our territory in two</a:t>
            </a:r>
          </a:p>
          <a:p>
            <a:pPr lvl="0">
              <a:spcBef>
                <a:spcPts val="0"/>
              </a:spcBef>
              <a:buNone/>
            </a:pPr>
            <a:endParaRPr lang="en-GB" sz="900" baseline="0" dirty="0" smtClean="0">
              <a:latin typeface="Calibri" panose="020F0502020204030204" pitchFamily="34" charset="0"/>
            </a:endParaRPr>
          </a:p>
          <a:p>
            <a:pPr lvl="0">
              <a:spcBef>
                <a:spcPts val="0"/>
              </a:spcBef>
              <a:buNone/>
            </a:pPr>
            <a:r>
              <a:rPr lang="en-GB" sz="900" baseline="0" dirty="0" smtClean="0">
                <a:latin typeface="Calibri" panose="020F0502020204030204" pitchFamily="34" charset="0"/>
              </a:rPr>
              <a:t>We are a large rural club, currently the third largest in Armagh.</a:t>
            </a:r>
          </a:p>
          <a:p>
            <a:pPr lvl="0">
              <a:spcBef>
                <a:spcPts val="0"/>
              </a:spcBef>
              <a:buNone/>
            </a:pPr>
            <a:endParaRPr lang="en-GB" sz="900" baseline="0" dirty="0" smtClean="0">
              <a:latin typeface="Calibri" panose="020F0502020204030204" pitchFamily="34" charset="0"/>
            </a:endParaRPr>
          </a:p>
          <a:p>
            <a:pPr lvl="0">
              <a:spcBef>
                <a:spcPts val="0"/>
              </a:spcBef>
              <a:buNone/>
            </a:pPr>
            <a:r>
              <a:rPr lang="en-GB" sz="900" baseline="0" dirty="0" smtClean="0">
                <a:latin typeface="Calibri" panose="020F0502020204030204" pitchFamily="34" charset="0"/>
              </a:rPr>
              <a:t>We are one of only a handful of clubs that offer all the main GAA codes – we also have plans to offer handball in the future</a:t>
            </a:r>
          </a:p>
          <a:p>
            <a:pPr lvl="0">
              <a:spcBef>
                <a:spcPts val="0"/>
              </a:spcBef>
              <a:buNone/>
            </a:pPr>
            <a:endParaRPr lang="en-GB" sz="900" baseline="0" dirty="0" smtClean="0">
              <a:latin typeface="Calibri" panose="020F0502020204030204" pitchFamily="34" charset="0"/>
            </a:endParaRPr>
          </a:p>
          <a:p>
            <a:pPr lvl="0">
              <a:spcBef>
                <a:spcPts val="0"/>
              </a:spcBef>
              <a:buNone/>
            </a:pPr>
            <a:r>
              <a:rPr lang="en-GB" sz="900" baseline="0" dirty="0" smtClean="0">
                <a:latin typeface="Calibri" panose="020F0502020204030204" pitchFamily="34" charset="0"/>
              </a:rPr>
              <a:t>We are very prominent in the cultural side of the GAA with our dancers winning the All-Ireland title in 2015</a:t>
            </a:r>
          </a:p>
          <a:p>
            <a:pPr lvl="0">
              <a:spcBef>
                <a:spcPts val="0"/>
              </a:spcBef>
              <a:buNone/>
            </a:pPr>
            <a:endParaRPr lang="en-GB" sz="900" baseline="0" dirty="0" smtClean="0">
              <a:latin typeface="Calibri" panose="020F0502020204030204" pitchFamily="34" charset="0"/>
            </a:endParaRPr>
          </a:p>
          <a:p>
            <a:pPr lvl="0">
              <a:spcBef>
                <a:spcPts val="0"/>
              </a:spcBef>
              <a:buNone/>
            </a:pPr>
            <a:r>
              <a:rPr lang="en-GB" sz="900" baseline="0" dirty="0" smtClean="0">
                <a:latin typeface="Calibri" panose="020F0502020204030204" pitchFamily="34" charset="0"/>
              </a:rPr>
              <a:t>It does take a bit of money to keep us going – never ending fundraising</a:t>
            </a:r>
          </a:p>
          <a:p>
            <a:pPr lvl="0">
              <a:spcBef>
                <a:spcPts val="0"/>
              </a:spcBef>
              <a:buNone/>
            </a:pPr>
            <a:endParaRPr lang="en-GB" sz="900" baseline="0" dirty="0" smtClean="0">
              <a:latin typeface="Calibri" panose="020F0502020204030204" pitchFamily="34" charset="0"/>
            </a:endParaRPr>
          </a:p>
          <a:p>
            <a:pPr lvl="0">
              <a:spcBef>
                <a:spcPts val="0"/>
              </a:spcBef>
              <a:buNone/>
            </a:pPr>
            <a:r>
              <a:rPr lang="en-GB" sz="900" baseline="0" dirty="0" smtClean="0">
                <a:latin typeface="Calibri" panose="020F0502020204030204" pitchFamily="34" charset="0"/>
              </a:rPr>
              <a:t>We had a particularly good year in 2012  - winning 16 county titles and the inaugural Gaelic Life Ulster Club of the Year</a:t>
            </a:r>
          </a:p>
          <a:p>
            <a:pPr lvl="0">
              <a:spcBef>
                <a:spcPts val="0"/>
              </a:spcBef>
              <a:buNone/>
            </a:pPr>
            <a:endParaRPr lang="en-GB" sz="900" baseline="0" dirty="0" smtClean="0">
              <a:latin typeface="Calibri" panose="020F0502020204030204" pitchFamily="34" charset="0"/>
            </a:endParaRPr>
          </a:p>
          <a:p>
            <a:pPr lvl="0">
              <a:spcBef>
                <a:spcPts val="0"/>
              </a:spcBef>
              <a:buNone/>
            </a:pPr>
            <a:r>
              <a:rPr lang="en-GB" sz="900" baseline="0" dirty="0" smtClean="0">
                <a:latin typeface="Calibri" panose="020F0502020204030204" pitchFamily="34" charset="0"/>
              </a:rPr>
              <a:t>We have just been awarded the Platinum level Club </a:t>
            </a:r>
            <a:r>
              <a:rPr lang="en-GB" sz="900" baseline="0" dirty="0" err="1" smtClean="0">
                <a:latin typeface="Calibri" panose="020F0502020204030204" pitchFamily="34" charset="0"/>
              </a:rPr>
              <a:t>Maith</a:t>
            </a:r>
            <a:r>
              <a:rPr lang="en-GB" sz="900" baseline="0" dirty="0" smtClean="0">
                <a:latin typeface="Calibri" panose="020F0502020204030204" pitchFamily="34" charset="0"/>
              </a:rPr>
              <a:t> award.  This process has really been most beneficial in terms of hard wiring our policies and procedures.</a:t>
            </a:r>
          </a:p>
          <a:p>
            <a:pPr lvl="0">
              <a:spcBef>
                <a:spcPts val="0"/>
              </a:spcBef>
              <a:buNone/>
            </a:pPr>
            <a:endParaRPr lang="en-GB" sz="900" baseline="0" dirty="0" smtClean="0">
              <a:latin typeface="Calibri" panose="020F0502020204030204" pitchFamily="34" charset="0"/>
            </a:endParaRPr>
          </a:p>
          <a:p>
            <a:pPr lvl="0">
              <a:spcBef>
                <a:spcPts val="0"/>
              </a:spcBef>
              <a:buNone/>
            </a:pPr>
            <a:r>
              <a:rPr lang="en-GB" sz="900" baseline="0" dirty="0" smtClean="0">
                <a:latin typeface="Calibri" panose="020F0502020204030204" pitchFamily="34" charset="0"/>
              </a:rPr>
              <a:t>This is what we look like – almost 500 got together for this photograph to celebrate our 125</a:t>
            </a:r>
            <a:r>
              <a:rPr lang="en-GB" sz="900" baseline="30000" dirty="0" smtClean="0">
                <a:latin typeface="Calibri" panose="020F0502020204030204" pitchFamily="34" charset="0"/>
              </a:rPr>
              <a:t>th</a:t>
            </a:r>
            <a:r>
              <a:rPr lang="en-GB" sz="900" baseline="0" dirty="0" smtClean="0">
                <a:latin typeface="Calibri" panose="020F0502020204030204" pitchFamily="34" charset="0"/>
              </a:rPr>
              <a:t> anniversary in 2011.</a:t>
            </a:r>
          </a:p>
          <a:p>
            <a:pPr lvl="0">
              <a:spcBef>
                <a:spcPts val="0"/>
              </a:spcBef>
              <a:buNone/>
            </a:pPr>
            <a:endParaRPr lang="en-GB" sz="900" baseline="0" dirty="0" smtClean="0">
              <a:latin typeface="Calibri" panose="020F0502020204030204" pitchFamily="34" charset="0"/>
            </a:endParaRPr>
          </a:p>
          <a:p>
            <a:pPr lvl="0">
              <a:spcBef>
                <a:spcPts val="0"/>
              </a:spcBef>
              <a:buNone/>
            </a:pPr>
            <a:r>
              <a:rPr lang="en-GB" sz="900" baseline="0" dirty="0" smtClean="0">
                <a:latin typeface="Calibri" panose="020F0502020204030204" pitchFamily="34" charset="0"/>
              </a:rPr>
              <a:t>And getting at last to the purpose of this presentation - we are all volunteers </a:t>
            </a:r>
            <a:endParaRPr sz="900" dirty="0">
              <a:latin typeface="Calibri" panose="020F0502020204030204" pitchFamily="34" charset="0"/>
            </a:endParaRPr>
          </a:p>
        </p:txBody>
      </p:sp>
    </p:spTree>
    <p:extLst>
      <p:ext uri="{BB962C8B-B14F-4D97-AF65-F5344CB8AC3E}">
        <p14:creationId xmlns:p14="http://schemas.microsoft.com/office/powerpoint/2010/main" val="103199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r>
              <a:rPr lang="en-GB" dirty="0" smtClean="0"/>
              <a:t>This is a fairly typical scene that you could find at our grounds on a number of occasions each week.</a:t>
            </a:r>
          </a:p>
          <a:p>
            <a:pPr lvl="0">
              <a:spcBef>
                <a:spcPts val="0"/>
              </a:spcBef>
              <a:buNone/>
            </a:pPr>
            <a:endParaRPr lang="en-GB" dirty="0" smtClean="0"/>
          </a:p>
          <a:p>
            <a:pPr lvl="0">
              <a:spcBef>
                <a:spcPts val="0"/>
              </a:spcBef>
              <a:buNone/>
            </a:pPr>
            <a:r>
              <a:rPr lang="en-GB" dirty="0" smtClean="0"/>
              <a:t>For the purposes of our discussion here tonight, the important people are standing in the middle of the field – the fathers, mothers, sisters and brothers of the young people playing the game.  This is clearly our greatest</a:t>
            </a:r>
            <a:r>
              <a:rPr lang="en-GB" baseline="0" dirty="0" smtClean="0"/>
              <a:t> source for the volunteer.  </a:t>
            </a:r>
          </a:p>
          <a:p>
            <a:pPr lvl="0">
              <a:spcBef>
                <a:spcPts val="0"/>
              </a:spcBef>
              <a:buNone/>
            </a:pPr>
            <a:endParaRPr lang="en-GB" baseline="0" dirty="0" smtClean="0"/>
          </a:p>
          <a:p>
            <a:pPr lvl="0">
              <a:spcBef>
                <a:spcPts val="0"/>
              </a:spcBef>
              <a:buNone/>
            </a:pPr>
            <a:r>
              <a:rPr lang="en-GB" baseline="0" dirty="0" smtClean="0"/>
              <a:t>We need to get them out of their cars and onto the </a:t>
            </a:r>
            <a:r>
              <a:rPr lang="en-GB" baseline="0" dirty="0" err="1" smtClean="0"/>
              <a:t>sidelines</a:t>
            </a:r>
            <a:r>
              <a:rPr lang="en-GB" baseline="0" dirty="0" smtClean="0"/>
              <a:t>.  The best way to do this is to ask them.</a:t>
            </a:r>
          </a:p>
          <a:p>
            <a:pPr lvl="0">
              <a:spcBef>
                <a:spcPts val="0"/>
              </a:spcBef>
              <a:buNone/>
            </a:pPr>
            <a:endParaRPr lang="en-GB" baseline="0" dirty="0" smtClean="0"/>
          </a:p>
          <a:p>
            <a:pPr lvl="0">
              <a:spcBef>
                <a:spcPts val="0"/>
              </a:spcBef>
              <a:buNone/>
            </a:pPr>
            <a:r>
              <a:rPr lang="en-GB" baseline="0" dirty="0" smtClean="0"/>
              <a:t>There are loads of jobs – most do not require any form of skill or knowledge of the rules.</a:t>
            </a:r>
          </a:p>
          <a:p>
            <a:pPr lvl="0">
              <a:spcBef>
                <a:spcPts val="0"/>
              </a:spcBef>
              <a:buNone/>
            </a:pPr>
            <a:endParaRPr lang="en-GB" baseline="0" dirty="0" smtClean="0"/>
          </a:p>
          <a:p>
            <a:pPr lvl="0">
              <a:spcBef>
                <a:spcPts val="0"/>
              </a:spcBef>
              <a:buNone/>
            </a:pPr>
            <a:r>
              <a:rPr lang="en-GB" baseline="0" dirty="0" smtClean="0"/>
              <a:t>If they are keen to get more involved, support them with training courses, free kit</a:t>
            </a:r>
          </a:p>
          <a:p>
            <a:pPr lvl="0">
              <a:spcBef>
                <a:spcPts val="0"/>
              </a:spcBef>
              <a:buNone/>
            </a:pPr>
            <a:endParaRPr lang="en-GB" baseline="0" dirty="0" smtClean="0"/>
          </a:p>
          <a:p>
            <a:pPr lvl="0">
              <a:spcBef>
                <a:spcPts val="0"/>
              </a:spcBef>
              <a:buNone/>
            </a:pPr>
            <a:r>
              <a:rPr lang="en-GB" baseline="0" dirty="0" smtClean="0"/>
              <a:t>Thank them – in person, in print, Volunteers night out; with awards Club person of the Year; Hall of Fame.</a:t>
            </a:r>
            <a:endParaRPr lang="en-GB" dirty="0" smtClean="0"/>
          </a:p>
        </p:txBody>
      </p:sp>
    </p:spTree>
    <p:extLst>
      <p:ext uri="{BB962C8B-B14F-4D97-AF65-F5344CB8AC3E}">
        <p14:creationId xmlns:p14="http://schemas.microsoft.com/office/powerpoint/2010/main" val="16442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r>
              <a:rPr lang="en-GB" dirty="0" err="1" smtClean="0"/>
              <a:t>Goldmark</a:t>
            </a:r>
            <a:r>
              <a:rPr lang="en-GB" dirty="0" smtClean="0"/>
              <a:t> is a vital part of our strategy to enhance our volunteer capacity.  It is providing</a:t>
            </a:r>
            <a:r>
              <a:rPr lang="en-GB" baseline="0" dirty="0" smtClean="0"/>
              <a:t> the club with a motivated, enthusiastic, idealistic and energetic core.  Once again, recognition and thanks are the key.  At our annual awards evenings, achievements in </a:t>
            </a:r>
            <a:r>
              <a:rPr lang="en-GB" baseline="0" dirty="0" err="1" smtClean="0"/>
              <a:t>Goldmark</a:t>
            </a:r>
            <a:r>
              <a:rPr lang="en-GB" baseline="0" dirty="0" smtClean="0"/>
              <a:t> are treated with the same regard as on-field exploits.</a:t>
            </a:r>
          </a:p>
          <a:p>
            <a:pPr lvl="0">
              <a:spcBef>
                <a:spcPts val="0"/>
              </a:spcBef>
              <a:buNone/>
            </a:pPr>
            <a:endParaRPr lang="en-GB" baseline="0" dirty="0" smtClean="0"/>
          </a:p>
          <a:p>
            <a:pPr lvl="0">
              <a:spcBef>
                <a:spcPts val="0"/>
              </a:spcBef>
              <a:buNone/>
            </a:pPr>
            <a:r>
              <a:rPr lang="en-GB" baseline="0" dirty="0" smtClean="0"/>
              <a:t>Much of what we do, especially around our summer schemes, youth coaching and fundraising would not be possible were it not for our </a:t>
            </a:r>
            <a:r>
              <a:rPr lang="en-GB" baseline="0" dirty="0" err="1" smtClean="0"/>
              <a:t>Goldmark</a:t>
            </a:r>
            <a:r>
              <a:rPr lang="en-GB" baseline="0" dirty="0" smtClean="0"/>
              <a:t> volunteers.</a:t>
            </a:r>
            <a:endParaRPr dirty="0"/>
          </a:p>
        </p:txBody>
      </p:sp>
    </p:spTree>
    <p:extLst>
      <p:ext uri="{BB962C8B-B14F-4D97-AF65-F5344CB8AC3E}">
        <p14:creationId xmlns:p14="http://schemas.microsoft.com/office/powerpoint/2010/main" val="1893347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r>
              <a:rPr lang="en-GB" dirty="0" smtClean="0"/>
              <a:t>This was posted on the Killeavy </a:t>
            </a:r>
            <a:r>
              <a:rPr lang="en-GB" dirty="0" err="1" smtClean="0"/>
              <a:t>facebook</a:t>
            </a:r>
            <a:r>
              <a:rPr lang="en-GB" dirty="0" smtClean="0"/>
              <a:t> site a</a:t>
            </a:r>
            <a:r>
              <a:rPr lang="en-GB" baseline="0" dirty="0" smtClean="0"/>
              <a:t> few days ago following the conclusion of one of the most labour intensive weeks of the year – the Killeavy GAC Summer School.</a:t>
            </a:r>
          </a:p>
          <a:p>
            <a:pPr lvl="0">
              <a:spcBef>
                <a:spcPts val="0"/>
              </a:spcBef>
              <a:buNone/>
            </a:pPr>
            <a:endParaRPr lang="en-GB" baseline="0" dirty="0" smtClean="0"/>
          </a:p>
          <a:p>
            <a:pPr lvl="0">
              <a:spcBef>
                <a:spcPts val="0"/>
              </a:spcBef>
              <a:buNone/>
            </a:pPr>
            <a:r>
              <a:rPr lang="en-GB" baseline="0" dirty="0" smtClean="0"/>
              <a:t>This young lady is a </a:t>
            </a:r>
            <a:r>
              <a:rPr lang="en-GB" baseline="0" dirty="0" err="1" smtClean="0"/>
              <a:t>Goldmark</a:t>
            </a:r>
            <a:r>
              <a:rPr lang="en-GB" baseline="0" dirty="0" smtClean="0"/>
              <a:t> 200 hour award winner and in March of this year, she also took on the committee role of assistant registrar.</a:t>
            </a:r>
          </a:p>
          <a:p>
            <a:pPr lvl="0">
              <a:spcBef>
                <a:spcPts val="0"/>
              </a:spcBef>
              <a:buNone/>
            </a:pPr>
            <a:endParaRPr lang="en-GB" baseline="0" dirty="0" smtClean="0"/>
          </a:p>
          <a:p>
            <a:pPr lvl="0">
              <a:spcBef>
                <a:spcPts val="0"/>
              </a:spcBef>
              <a:buNone/>
            </a:pPr>
            <a:r>
              <a:rPr lang="en-GB" baseline="0" dirty="0" smtClean="0"/>
              <a:t>Note the feeling of pride.  And the messages of thanks.</a:t>
            </a:r>
            <a:r>
              <a:rPr lang="en-GB" baseline="0" dirty="0"/>
              <a:t> </a:t>
            </a:r>
            <a:r>
              <a:rPr lang="en-GB" baseline="0" dirty="0" smtClean="0"/>
              <a:t> It is hard work but it feels better when it is appreciated.</a:t>
            </a:r>
          </a:p>
        </p:txBody>
      </p:sp>
    </p:spTree>
    <p:extLst>
      <p:ext uri="{BB962C8B-B14F-4D97-AF65-F5344CB8AC3E}">
        <p14:creationId xmlns:p14="http://schemas.microsoft.com/office/powerpoint/2010/main" val="2611325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r>
              <a:rPr lang="en-GB" dirty="0" smtClean="0"/>
              <a:t>Two recent award winners</a:t>
            </a:r>
            <a:r>
              <a:rPr lang="en-GB" baseline="0" dirty="0" smtClean="0"/>
              <a:t> from the Killeavy club.</a:t>
            </a:r>
          </a:p>
          <a:p>
            <a:pPr lvl="0">
              <a:spcBef>
                <a:spcPts val="0"/>
              </a:spcBef>
              <a:buNone/>
            </a:pPr>
            <a:endParaRPr lang="en-GB" baseline="0" dirty="0" smtClean="0"/>
          </a:p>
          <a:p>
            <a:pPr lvl="0">
              <a:spcBef>
                <a:spcPts val="0"/>
              </a:spcBef>
              <a:buNone/>
            </a:pPr>
            <a:r>
              <a:rPr lang="en-GB" dirty="0" smtClean="0"/>
              <a:t>Glen McKeown was named Irish News Young Volunteer of</a:t>
            </a:r>
            <a:r>
              <a:rPr lang="en-GB" baseline="0" dirty="0" smtClean="0"/>
              <a:t> the Year 2015.  At 17, Glenn is a referee, coach and administrator for hurling and camogie.</a:t>
            </a:r>
          </a:p>
          <a:p>
            <a:pPr lvl="0">
              <a:spcBef>
                <a:spcPts val="0"/>
              </a:spcBef>
              <a:buNone/>
            </a:pPr>
            <a:endParaRPr lang="en-GB" baseline="0" dirty="0" smtClean="0"/>
          </a:p>
          <a:p>
            <a:pPr lvl="0">
              <a:spcBef>
                <a:spcPts val="0"/>
              </a:spcBef>
              <a:buNone/>
            </a:pPr>
            <a:r>
              <a:rPr lang="en-GB" baseline="0" dirty="0" smtClean="0"/>
              <a:t>Paddy </a:t>
            </a:r>
            <a:r>
              <a:rPr lang="en-GB" baseline="0" dirty="0" err="1" smtClean="0"/>
              <a:t>Mee</a:t>
            </a:r>
            <a:r>
              <a:rPr lang="en-GB" baseline="0" dirty="0" smtClean="0"/>
              <a:t> was given a Ulster GAA President’s Award in 2015 in recognition of a lifetime of service to the GAA – </a:t>
            </a:r>
            <a:r>
              <a:rPr lang="en-GB" baseline="0" dirty="0" err="1" smtClean="0"/>
              <a:t>particulary</a:t>
            </a:r>
            <a:r>
              <a:rPr lang="en-GB" baseline="0" dirty="0" smtClean="0"/>
              <a:t> </a:t>
            </a:r>
            <a:r>
              <a:rPr lang="en-GB" baseline="0" dirty="0" err="1" smtClean="0"/>
              <a:t>Scór</a:t>
            </a:r>
            <a:r>
              <a:rPr lang="en-GB" baseline="0" dirty="0" smtClean="0"/>
              <a:t> and all things cultural.</a:t>
            </a:r>
          </a:p>
          <a:p>
            <a:pPr lvl="0">
              <a:spcBef>
                <a:spcPts val="0"/>
              </a:spcBef>
              <a:buNone/>
            </a:pPr>
            <a:endParaRPr lang="en-GB" baseline="0" dirty="0" smtClean="0"/>
          </a:p>
          <a:p>
            <a:pPr lvl="0">
              <a:spcBef>
                <a:spcPts val="0"/>
              </a:spcBef>
              <a:buNone/>
            </a:pPr>
            <a:r>
              <a:rPr lang="en-GB" baseline="0" dirty="0" smtClean="0"/>
              <a:t>Most of our volunteers fall between these age extremes but there is something for all.  A vital role is played by a group of fairly senior citizens who give up two hours, once a month, to be part of our Lotto checking rota.  Another group of men, players from the 60s and 70s meet up each week for coffee and then take a walk around the grounds picking up litter, carrying our small repairs.</a:t>
            </a:r>
          </a:p>
          <a:p>
            <a:pPr lvl="0">
              <a:spcBef>
                <a:spcPts val="0"/>
              </a:spcBef>
              <a:buNone/>
            </a:pPr>
            <a:endParaRPr lang="en-GB" baseline="0" dirty="0" smtClean="0"/>
          </a:p>
          <a:p>
            <a:pPr lvl="0">
              <a:spcBef>
                <a:spcPts val="0"/>
              </a:spcBef>
              <a:buNone/>
            </a:pPr>
            <a:r>
              <a:rPr lang="en-GB" baseline="0" dirty="0" smtClean="0"/>
              <a:t>You are never too young or too old to help out.</a:t>
            </a:r>
          </a:p>
          <a:p>
            <a:pPr lvl="0">
              <a:spcBef>
                <a:spcPts val="0"/>
              </a:spcBef>
              <a:buNone/>
            </a:pPr>
            <a:r>
              <a:rPr lang="en-GB" baseline="0" dirty="0" smtClean="0"/>
              <a:t> </a:t>
            </a:r>
            <a:endParaRPr dirty="0"/>
          </a:p>
        </p:txBody>
      </p:sp>
    </p:spTree>
    <p:extLst>
      <p:ext uri="{BB962C8B-B14F-4D97-AF65-F5344CB8AC3E}">
        <p14:creationId xmlns:p14="http://schemas.microsoft.com/office/powerpoint/2010/main" val="2465153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r>
              <a:rPr lang="en-GB" dirty="0" smtClean="0"/>
              <a:t>Everybody has to do their bit.</a:t>
            </a:r>
          </a:p>
          <a:p>
            <a:pPr lvl="0">
              <a:spcBef>
                <a:spcPts val="0"/>
              </a:spcBef>
              <a:buNone/>
            </a:pPr>
            <a:endParaRPr lang="en-GB" dirty="0" smtClean="0"/>
          </a:p>
          <a:p>
            <a:pPr lvl="0">
              <a:spcBef>
                <a:spcPts val="0"/>
              </a:spcBef>
              <a:buNone/>
            </a:pPr>
            <a:r>
              <a:rPr lang="en-GB" dirty="0" smtClean="0"/>
              <a:t>This slide bears witness to the dressing</a:t>
            </a:r>
            <a:r>
              <a:rPr lang="en-GB" baseline="0" dirty="0" smtClean="0"/>
              <a:t> room rota – as you can see we start them early with each team from u10 upwards taking responsibility for one week of cleaning.</a:t>
            </a:r>
          </a:p>
          <a:p>
            <a:pPr lvl="0">
              <a:spcBef>
                <a:spcPts val="0"/>
              </a:spcBef>
              <a:buNone/>
            </a:pPr>
            <a:endParaRPr lang="en-GB" baseline="0" dirty="0" smtClean="0"/>
          </a:p>
          <a:p>
            <a:pPr lvl="0">
              <a:spcBef>
                <a:spcPts val="0"/>
              </a:spcBef>
              <a:buNone/>
            </a:pPr>
            <a:r>
              <a:rPr lang="en-GB" baseline="0" dirty="0" smtClean="0"/>
              <a:t>Apart from getting the job done – it also teaches responsibility and respect.</a:t>
            </a:r>
          </a:p>
          <a:p>
            <a:pPr lvl="0">
              <a:spcBef>
                <a:spcPts val="0"/>
              </a:spcBef>
              <a:buNone/>
            </a:pPr>
            <a:endParaRPr lang="en-GB" baseline="0" dirty="0" smtClean="0"/>
          </a:p>
          <a:p>
            <a:pPr lvl="0">
              <a:spcBef>
                <a:spcPts val="0"/>
              </a:spcBef>
              <a:buNone/>
            </a:pPr>
            <a:r>
              <a:rPr lang="en-GB" baseline="0" dirty="0" smtClean="0"/>
              <a:t>Our senior players are absolutely key volunteers – mostly through coaching but here seen cooking up fries for a big breakfast fundraiser.</a:t>
            </a:r>
          </a:p>
          <a:p>
            <a:pPr lvl="0">
              <a:spcBef>
                <a:spcPts val="0"/>
              </a:spcBef>
              <a:buNone/>
            </a:pPr>
            <a:endParaRPr lang="en-GB" baseline="0" dirty="0" smtClean="0"/>
          </a:p>
          <a:p>
            <a:pPr lvl="0">
              <a:spcBef>
                <a:spcPts val="0"/>
              </a:spcBef>
              <a:buNone/>
            </a:pPr>
            <a:r>
              <a:rPr lang="en-GB" baseline="0" dirty="0" smtClean="0"/>
              <a:t>The next picture shows our u16 footballers raising funds through programme selling at an Armagh game.</a:t>
            </a:r>
          </a:p>
          <a:p>
            <a:pPr lvl="0">
              <a:spcBef>
                <a:spcPts val="0"/>
              </a:spcBef>
              <a:buNone/>
            </a:pPr>
            <a:endParaRPr lang="en-GB" baseline="0" dirty="0" smtClean="0"/>
          </a:p>
          <a:p>
            <a:pPr lvl="0">
              <a:spcBef>
                <a:spcPts val="0"/>
              </a:spcBef>
              <a:buNone/>
            </a:pPr>
            <a:r>
              <a:rPr lang="en-GB" baseline="0" dirty="0" smtClean="0"/>
              <a:t>The final picture is </a:t>
            </a:r>
            <a:r>
              <a:rPr lang="en-GB" baseline="0" dirty="0" err="1" smtClean="0"/>
              <a:t>Killeavy’s</a:t>
            </a:r>
            <a:r>
              <a:rPr lang="en-GB" baseline="0" dirty="0" smtClean="0"/>
              <a:t> most famous son – Steven McDonnell who has won almost everything in our game.  I remember reading an article in the Sunday Times about 10/12 years ago.  It was one of those lifestyle things where they ask you for your favourite film, favourite food, etc.  Steven was also asked who had the most influence of his career and he named Thomas Mallon who was his first football coach in Killeavy.  He said that Tom taught him not only game skills but personal skills such as respect, judgement and reliability.  Thirty years on, Steven is now manager of the club’s senior footballers while his wife coaches the u14 girls and maintains our </a:t>
            </a:r>
            <a:r>
              <a:rPr lang="en-GB" baseline="0" dirty="0" err="1" smtClean="0"/>
              <a:t>facebook</a:t>
            </a:r>
            <a:r>
              <a:rPr lang="en-GB" baseline="0" dirty="0" smtClean="0"/>
              <a:t> page.</a:t>
            </a:r>
            <a:endParaRPr dirty="0"/>
          </a:p>
        </p:txBody>
      </p:sp>
    </p:spTree>
    <p:extLst>
      <p:ext uri="{BB962C8B-B14F-4D97-AF65-F5344CB8AC3E}">
        <p14:creationId xmlns:p14="http://schemas.microsoft.com/office/powerpoint/2010/main" val="4241831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of our young members, both products of the </a:t>
            </a:r>
            <a:r>
              <a:rPr lang="en-GB" dirty="0" err="1" smtClean="0"/>
              <a:t>GoldMark</a:t>
            </a:r>
            <a:r>
              <a:rPr lang="en-GB" dirty="0" smtClean="0"/>
              <a:t> scheme – Aine</a:t>
            </a:r>
            <a:r>
              <a:rPr lang="en-GB" baseline="0" dirty="0" smtClean="0"/>
              <a:t> McParland becoming the first </a:t>
            </a:r>
            <a:r>
              <a:rPr lang="en-GB" baseline="0" dirty="0" err="1" smtClean="0"/>
              <a:t>Killeavy</a:t>
            </a:r>
            <a:r>
              <a:rPr lang="en-GB" baseline="0" dirty="0" smtClean="0"/>
              <a:t> member to address the Annual GAA Congress and Claire McMahon – attending the GAA Youth Forum today.</a:t>
            </a:r>
          </a:p>
          <a:p>
            <a:endParaRPr lang="en-GB" dirty="0"/>
          </a:p>
        </p:txBody>
      </p:sp>
    </p:spTree>
    <p:extLst>
      <p:ext uri="{BB962C8B-B14F-4D97-AF65-F5344CB8AC3E}">
        <p14:creationId xmlns:p14="http://schemas.microsoft.com/office/powerpoint/2010/main" val="295106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r>
              <a:rPr lang="en-GB" dirty="0" smtClean="0"/>
              <a:t>Too many clubs stagnate as one person or a small group of people get</a:t>
            </a:r>
            <a:r>
              <a:rPr lang="en-GB" baseline="0" dirty="0" smtClean="0"/>
              <a:t> themselves into positions of authority year after year.</a:t>
            </a:r>
          </a:p>
          <a:p>
            <a:pPr lvl="0">
              <a:spcBef>
                <a:spcPts val="0"/>
              </a:spcBef>
              <a:buNone/>
            </a:pPr>
            <a:endParaRPr lang="en-GB" baseline="0" dirty="0" smtClean="0"/>
          </a:p>
          <a:p>
            <a:pPr lvl="0">
              <a:spcBef>
                <a:spcPts val="0"/>
              </a:spcBef>
              <a:buNone/>
            </a:pPr>
            <a:r>
              <a:rPr lang="en-GB" baseline="0" dirty="0" smtClean="0"/>
              <a:t>These two clauses are taken from our club constitution and are key to our overall volunteer strategy.</a:t>
            </a:r>
          </a:p>
          <a:p>
            <a:pPr lvl="0">
              <a:spcBef>
                <a:spcPts val="0"/>
              </a:spcBef>
              <a:buNone/>
            </a:pPr>
            <a:endParaRPr lang="en-GB" baseline="0" dirty="0" smtClean="0"/>
          </a:p>
          <a:p>
            <a:pPr lvl="0">
              <a:spcBef>
                <a:spcPts val="0"/>
              </a:spcBef>
              <a:buNone/>
            </a:pPr>
            <a:r>
              <a:rPr lang="en-GB" baseline="0" dirty="0" smtClean="0"/>
              <a:t>Firstly, people will take on key roles if they know there is an exit strategy – that they won’t be bogged down for years.</a:t>
            </a:r>
          </a:p>
          <a:p>
            <a:pPr lvl="0">
              <a:spcBef>
                <a:spcPts val="0"/>
              </a:spcBef>
              <a:buNone/>
            </a:pPr>
            <a:endParaRPr lang="en-GB" baseline="0" dirty="0" smtClean="0"/>
          </a:p>
          <a:p>
            <a:pPr lvl="0">
              <a:spcBef>
                <a:spcPts val="0"/>
              </a:spcBef>
              <a:buNone/>
            </a:pPr>
            <a:r>
              <a:rPr lang="en-GB" baseline="0" dirty="0" smtClean="0"/>
              <a:t>Second – this avoids burnout allowing individuals to make heavy commitments over a short time.</a:t>
            </a:r>
          </a:p>
          <a:p>
            <a:pPr lvl="0">
              <a:spcBef>
                <a:spcPts val="0"/>
              </a:spcBef>
              <a:buNone/>
            </a:pPr>
            <a:endParaRPr lang="en-GB" baseline="0" dirty="0" smtClean="0"/>
          </a:p>
          <a:p>
            <a:pPr lvl="0">
              <a:spcBef>
                <a:spcPts val="0"/>
              </a:spcBef>
              <a:buNone/>
            </a:pPr>
            <a:r>
              <a:rPr lang="en-GB" baseline="0" dirty="0" smtClean="0"/>
              <a:t>Third – it avoids the appearance of cliques or the feeling that one person is bigger than the club.</a:t>
            </a:r>
          </a:p>
          <a:p>
            <a:pPr lvl="0">
              <a:spcBef>
                <a:spcPts val="0"/>
              </a:spcBef>
              <a:buNone/>
            </a:pPr>
            <a:endParaRPr lang="en-GB" baseline="0" dirty="0" smtClean="0"/>
          </a:p>
          <a:p>
            <a:pPr lvl="0">
              <a:spcBef>
                <a:spcPts val="0"/>
              </a:spcBef>
              <a:buNone/>
            </a:pPr>
            <a:r>
              <a:rPr lang="en-GB" baseline="0" dirty="0" smtClean="0"/>
              <a:t>Finally – it continually brings new people into the fold and moves things on from one generation to the next.</a:t>
            </a:r>
          </a:p>
          <a:p>
            <a:pPr lvl="0">
              <a:spcBef>
                <a:spcPts val="0"/>
              </a:spcBef>
              <a:buNone/>
            </a:pPr>
            <a:endParaRPr lang="en-GB" baseline="0" dirty="0" smtClean="0"/>
          </a:p>
          <a:p>
            <a:pPr lvl="0">
              <a:spcBef>
                <a:spcPts val="0"/>
              </a:spcBef>
              <a:buNone/>
            </a:pPr>
            <a:r>
              <a:rPr lang="en-GB" baseline="0" dirty="0" smtClean="0"/>
              <a:t>Fixed terms – an absolute joy.</a:t>
            </a:r>
          </a:p>
          <a:p>
            <a:pPr lvl="0">
              <a:spcBef>
                <a:spcPts val="0"/>
              </a:spcBef>
              <a:buNone/>
            </a:pPr>
            <a:endParaRPr dirty="0"/>
          </a:p>
        </p:txBody>
      </p:sp>
    </p:spTree>
    <p:extLst>
      <p:ext uri="{BB962C8B-B14F-4D97-AF65-F5344CB8AC3E}">
        <p14:creationId xmlns:p14="http://schemas.microsoft.com/office/powerpoint/2010/main" val="340597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r>
              <a:rPr lang="en-GB" sz="1000" dirty="0" smtClean="0">
                <a:latin typeface="Calibri" panose="020F0502020204030204" pitchFamily="34" charset="0"/>
              </a:rPr>
              <a:t>A personal anecdote to finish.</a:t>
            </a:r>
          </a:p>
          <a:p>
            <a:pPr lvl="0">
              <a:spcBef>
                <a:spcPts val="0"/>
              </a:spcBef>
              <a:buNone/>
            </a:pPr>
            <a:endParaRPr lang="en-GB" sz="1000" dirty="0" smtClean="0">
              <a:latin typeface="Calibri" panose="020F0502020204030204" pitchFamily="34" charset="0"/>
            </a:endParaRPr>
          </a:p>
          <a:p>
            <a:pPr lvl="0">
              <a:spcBef>
                <a:spcPts val="0"/>
              </a:spcBef>
              <a:buNone/>
            </a:pPr>
            <a:r>
              <a:rPr lang="en-GB" sz="1000" dirty="0" smtClean="0">
                <a:latin typeface="Calibri" panose="020F0502020204030204" pitchFamily="34" charset="0"/>
              </a:rPr>
              <a:t>I will always remember a glorious summer’s evening around 12/13 years ago.  Things were not going well in the club.  We had elected a very powerful individual as chairman, a multimillionaire in his own successful business, who was used to instant obedience from his workforce.  While we hoped to gain from his business acumen, not to mention his money, his lack of sympathy</a:t>
            </a:r>
            <a:r>
              <a:rPr lang="en-GB" sz="1000" baseline="0" dirty="0" smtClean="0">
                <a:latin typeface="Calibri" panose="020F0502020204030204" pitchFamily="34" charset="0"/>
              </a:rPr>
              <a:t> for the role of the volunteer was in danger of splitting the club in two.</a:t>
            </a:r>
          </a:p>
          <a:p>
            <a:pPr lvl="0">
              <a:spcBef>
                <a:spcPts val="0"/>
              </a:spcBef>
              <a:buNone/>
            </a:pPr>
            <a:endParaRPr lang="en-GB" sz="1000" baseline="0" dirty="0" smtClean="0">
              <a:latin typeface="Calibri" panose="020F0502020204030204" pitchFamily="34" charset="0"/>
            </a:endParaRPr>
          </a:p>
          <a:p>
            <a:pPr lvl="0">
              <a:spcBef>
                <a:spcPts val="0"/>
              </a:spcBef>
              <a:buNone/>
            </a:pPr>
            <a:r>
              <a:rPr lang="en-GB" sz="1000" baseline="0" dirty="0" smtClean="0">
                <a:latin typeface="Calibri" panose="020F0502020204030204" pitchFamily="34" charset="0"/>
              </a:rPr>
              <a:t>I was driving up the road prior to what I knew was going to be a particularly fractious and argumentative meeting of the executive committee and wondering to myself why I was putting myself through this – why not just walk away.</a:t>
            </a:r>
          </a:p>
          <a:p>
            <a:pPr lvl="0">
              <a:spcBef>
                <a:spcPts val="0"/>
              </a:spcBef>
              <a:buNone/>
            </a:pPr>
            <a:endParaRPr lang="en-GB" sz="1000" baseline="0" dirty="0" smtClean="0">
              <a:latin typeface="Calibri" panose="020F0502020204030204" pitchFamily="34" charset="0"/>
            </a:endParaRPr>
          </a:p>
          <a:p>
            <a:pPr lvl="0">
              <a:spcBef>
                <a:spcPts val="0"/>
              </a:spcBef>
              <a:buNone/>
            </a:pPr>
            <a:r>
              <a:rPr lang="en-GB" sz="1000" baseline="0" dirty="0" smtClean="0">
                <a:latin typeface="Calibri" panose="020F0502020204030204" pitchFamily="34" charset="0"/>
              </a:rPr>
              <a:t>As I said, it was a glorious evening and when I drove through the gates of the club there must have been about 150 people across our two pitches.  </a:t>
            </a:r>
            <a:r>
              <a:rPr lang="en-GB" sz="1000" baseline="0" dirty="0" err="1" smtClean="0">
                <a:latin typeface="Calibri" panose="020F0502020204030204" pitchFamily="34" charset="0"/>
              </a:rPr>
              <a:t>Camogs</a:t>
            </a:r>
            <a:r>
              <a:rPr lang="en-GB" sz="1000" baseline="0" dirty="0" smtClean="0">
                <a:latin typeface="Calibri" panose="020F0502020204030204" pitchFamily="34" charset="0"/>
              </a:rPr>
              <a:t> in one corner, hurlers in another, a senior game going on watched by a bumper crowd..  Kids playing games all over the place.  It was then that I realised that this was about more than a club – it was about a community.  I was not simply volunteering in a committee – I was supporting my community and in so doing I was helping to generate photographs similar to the ones I have chosen here.</a:t>
            </a:r>
          </a:p>
          <a:p>
            <a:pPr lvl="0">
              <a:spcBef>
                <a:spcPts val="0"/>
              </a:spcBef>
              <a:buNone/>
            </a:pPr>
            <a:endParaRPr lang="en-GB" sz="1000" baseline="0" dirty="0" smtClean="0">
              <a:latin typeface="Calibri" panose="020F0502020204030204" pitchFamily="34" charset="0"/>
            </a:endParaRPr>
          </a:p>
          <a:p>
            <a:pPr lvl="0">
              <a:spcBef>
                <a:spcPts val="0"/>
              </a:spcBef>
              <a:buNone/>
            </a:pPr>
            <a:r>
              <a:rPr lang="en-GB" sz="1000" baseline="0" dirty="0" smtClean="0">
                <a:latin typeface="Calibri" panose="020F0502020204030204" pitchFamily="34" charset="0"/>
              </a:rPr>
              <a:t>If I have time, I would like to take just two minutes to show a video which I think sums up this feeling of support for one’s community.  You will recall the big picture from earlier – this video is the record of a special day</a:t>
            </a:r>
            <a:endParaRPr sz="1000" dirty="0">
              <a:latin typeface="Calibri" panose="020F0502020204030204" pitchFamily="34" charset="0"/>
            </a:endParaRPr>
          </a:p>
        </p:txBody>
      </p:sp>
    </p:spTree>
    <p:extLst>
      <p:ext uri="{BB962C8B-B14F-4D97-AF65-F5344CB8AC3E}">
        <p14:creationId xmlns:p14="http://schemas.microsoft.com/office/powerpoint/2010/main" val="340603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093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1377E7-7E5D-41CB-B173-1BE12D46F427}" type="slidenum">
              <a:rPr lang="en-GB" smtClean="0">
                <a:solidFill>
                  <a:srgbClr val="000000"/>
                </a:solidFill>
              </a:rPr>
              <a:pPr/>
              <a:t>3</a:t>
            </a:fld>
            <a:endParaRPr lang="en-GB">
              <a:solidFill>
                <a:srgbClr val="000000"/>
              </a:solidFill>
            </a:endParaRPr>
          </a:p>
        </p:txBody>
      </p:sp>
    </p:spTree>
    <p:extLst>
      <p:ext uri="{BB962C8B-B14F-4D97-AF65-F5344CB8AC3E}">
        <p14:creationId xmlns:p14="http://schemas.microsoft.com/office/powerpoint/2010/main" val="66480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1377E7-7E5D-41CB-B173-1BE12D46F427}" type="slidenum">
              <a:rPr lang="en-GB" smtClean="0">
                <a:solidFill>
                  <a:srgbClr val="000000"/>
                </a:solidFill>
              </a:rPr>
              <a:pPr/>
              <a:t>4</a:t>
            </a:fld>
            <a:endParaRPr lang="en-GB">
              <a:solidFill>
                <a:srgbClr val="000000"/>
              </a:solidFill>
            </a:endParaRPr>
          </a:p>
        </p:txBody>
      </p:sp>
    </p:spTree>
    <p:extLst>
      <p:ext uri="{BB962C8B-B14F-4D97-AF65-F5344CB8AC3E}">
        <p14:creationId xmlns:p14="http://schemas.microsoft.com/office/powerpoint/2010/main" val="377343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1377E7-7E5D-41CB-B173-1BE12D46F427}" type="slidenum">
              <a:rPr lang="en-GB" smtClean="0">
                <a:solidFill>
                  <a:srgbClr val="000000"/>
                </a:solidFill>
              </a:rPr>
              <a:pPr/>
              <a:t>7</a:t>
            </a:fld>
            <a:endParaRPr lang="en-GB">
              <a:solidFill>
                <a:srgbClr val="000000"/>
              </a:solidFill>
            </a:endParaRPr>
          </a:p>
        </p:txBody>
      </p:sp>
    </p:spTree>
    <p:extLst>
      <p:ext uri="{BB962C8B-B14F-4D97-AF65-F5344CB8AC3E}">
        <p14:creationId xmlns:p14="http://schemas.microsoft.com/office/powerpoint/2010/main" val="344631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endParaRPr lang="en-GB" b="1" dirty="0"/>
          </a:p>
        </p:txBody>
      </p:sp>
      <p:sp>
        <p:nvSpPr>
          <p:cNvPr id="4" name="Slide Number Placeholder 3"/>
          <p:cNvSpPr>
            <a:spLocks noGrp="1"/>
          </p:cNvSpPr>
          <p:nvPr>
            <p:ph type="sldNum" sz="quarter" idx="10"/>
          </p:nvPr>
        </p:nvSpPr>
        <p:spPr/>
        <p:txBody>
          <a:bodyPr/>
          <a:lstStyle/>
          <a:p>
            <a:fld id="{6C6037CF-5C8C-42F2-862C-5317AB7A69BE}" type="slidenum">
              <a:rPr lang="en-GB" smtClean="0">
                <a:solidFill>
                  <a:srgbClr val="000000"/>
                </a:solidFill>
              </a:rPr>
              <a:pPr/>
              <a:t>8</a:t>
            </a:fld>
            <a:endParaRPr lang="en-GB">
              <a:solidFill>
                <a:srgbClr val="000000"/>
              </a:solidFill>
            </a:endParaRPr>
          </a:p>
        </p:txBody>
      </p:sp>
    </p:spTree>
    <p:extLst>
      <p:ext uri="{BB962C8B-B14F-4D97-AF65-F5344CB8AC3E}">
        <p14:creationId xmlns:p14="http://schemas.microsoft.com/office/powerpoint/2010/main" val="246443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5E493-7EDB-41C6-AC96-D728A4843E67}" type="slidenum">
              <a:rPr lang="en-GB">
                <a:solidFill>
                  <a:srgbClr val="000000"/>
                </a:solidFill>
              </a:rPr>
              <a:pPr>
                <a:spcBef>
                  <a:spcPct val="0"/>
                </a:spcBef>
              </a:pPr>
              <a:t>10</a:t>
            </a:fld>
            <a:endParaRPr lang="en-GB">
              <a:solidFill>
                <a:srgbClr val="000000"/>
              </a:solidFill>
            </a:endParaRPr>
          </a:p>
        </p:txBody>
      </p:sp>
      <p:sp>
        <p:nvSpPr>
          <p:cNvPr id="47107" name="Rectangle 2"/>
          <p:cNvSpPr>
            <a:spLocks noGrp="1" noRot="1" noChangeAspect="1" noChangeArrowheads="1" noTextEdit="1"/>
          </p:cNvSpPr>
          <p:nvPr>
            <p:ph type="sldImg"/>
          </p:nvPr>
        </p:nvSpPr>
        <p:spPr>
          <a:xfrm>
            <a:off x="93663" y="746125"/>
            <a:ext cx="6615112" cy="3721100"/>
          </a:xfrm>
          <a:ln/>
        </p:spPr>
      </p:sp>
      <p:sp>
        <p:nvSpPr>
          <p:cNvPr id="47108" name="Rectangle 3"/>
          <p:cNvSpPr>
            <a:spLocks noGrp="1" noChangeArrowheads="1"/>
          </p:cNvSpPr>
          <p:nvPr>
            <p:ph type="body" idx="1"/>
          </p:nvPr>
        </p:nvSpPr>
        <p:spPr>
          <a:xfrm>
            <a:off x="681038" y="4713288"/>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latin typeface="Arial" panose="020B0604020202020204" pitchFamily="34" charset="0"/>
              </a:rPr>
              <a:t> WHY?</a:t>
            </a:r>
            <a:endParaRPr lang="en-GB" sz="800" smtClean="0">
              <a:latin typeface="Arial" panose="020B0604020202020204" pitchFamily="34" charset="0"/>
            </a:endParaRPr>
          </a:p>
          <a:p>
            <a:pPr eaLnBrk="1" hangingPunct="1">
              <a:lnSpc>
                <a:spcPct val="80000"/>
              </a:lnSpc>
            </a:pPr>
            <a:r>
              <a:rPr lang="en-GB" sz="800" smtClean="0">
                <a:latin typeface="Arial" panose="020B0604020202020204" pitchFamily="34" charset="0"/>
              </a:rPr>
              <a:t>Challenge the group to </a:t>
            </a:r>
            <a:r>
              <a:rPr lang="en-GB" sz="800" b="1" smtClean="0">
                <a:latin typeface="Arial" panose="020B0604020202020204" pitchFamily="34" charset="0"/>
              </a:rPr>
              <a:t>avoid </a:t>
            </a:r>
            <a:r>
              <a:rPr lang="en-GB" sz="800" smtClean="0">
                <a:latin typeface="Arial" panose="020B0604020202020204" pitchFamily="34" charset="0"/>
              </a:rPr>
              <a:t>defining volunteers’ work </a:t>
            </a:r>
            <a:r>
              <a:rPr lang="en-GB" sz="800" b="1" u="sng" smtClean="0">
                <a:latin typeface="Arial" panose="020B0604020202020204" pitchFamily="34" charset="0"/>
              </a:rPr>
              <a:t>only in terms</a:t>
            </a:r>
            <a:r>
              <a:rPr lang="en-GB" sz="800" smtClean="0">
                <a:latin typeface="Arial" panose="020B0604020202020204" pitchFamily="34" charset="0"/>
              </a:rPr>
              <a:t> of </a:t>
            </a:r>
            <a:r>
              <a:rPr lang="en-GB" sz="800" b="1" smtClean="0">
                <a:latin typeface="Arial" panose="020B0604020202020204" pitchFamily="34" charset="0"/>
              </a:rPr>
              <a:t>assisting paid staff</a:t>
            </a:r>
            <a:r>
              <a:rPr lang="en-GB" sz="800" smtClean="0">
                <a:latin typeface="Arial" panose="020B0604020202020204" pitchFamily="34" charset="0"/>
              </a:rPr>
              <a:t>.  The purpose of everyone’s work – paid staff or volunteer – should be explained in terms of how it </a:t>
            </a:r>
            <a:r>
              <a:rPr lang="en-GB" sz="800" b="1" smtClean="0">
                <a:latin typeface="Arial" panose="020B0604020202020204" pitchFamily="34" charset="0"/>
              </a:rPr>
              <a:t>contributes to achieving the organisation’s goals</a:t>
            </a:r>
            <a:r>
              <a:rPr lang="en-GB" sz="800" smtClean="0">
                <a:latin typeface="Arial" panose="020B0604020202020204" pitchFamily="34" charset="0"/>
              </a:rPr>
              <a:t>.  There will be times that the only way to describe the role is via</a:t>
            </a:r>
          </a:p>
          <a:p>
            <a:pPr eaLnBrk="1" hangingPunct="1">
              <a:lnSpc>
                <a:spcPct val="80000"/>
              </a:lnSpc>
            </a:pPr>
            <a:r>
              <a:rPr lang="en-GB" sz="800" smtClean="0">
                <a:latin typeface="Arial" panose="020B0604020202020204" pitchFamily="34" charset="0"/>
              </a:rPr>
              <a:t>  </a:t>
            </a:r>
          </a:p>
          <a:p>
            <a:pPr eaLnBrk="1" hangingPunct="1">
              <a:lnSpc>
                <a:spcPct val="80000"/>
              </a:lnSpc>
            </a:pPr>
            <a:r>
              <a:rPr lang="en-GB" sz="800" smtClean="0">
                <a:latin typeface="Arial" panose="020B0604020202020204" pitchFamily="34" charset="0"/>
              </a:rPr>
              <a:t>E.g. To describe the purpose of a volunteer in a youth club as ‘To assist the Youth Worker’ implies that the volunteer is only there to ease the burden on the paid member of staff.  This in turn implies that the volunteer only does the tasks that are not interesting or important enough for the Youth Worker, such cleaning up the youth club or looking after the tuck shop. </a:t>
            </a:r>
          </a:p>
          <a:p>
            <a:pPr eaLnBrk="1" hangingPunct="1">
              <a:lnSpc>
                <a:spcPct val="80000"/>
              </a:lnSpc>
            </a:pPr>
            <a:r>
              <a:rPr lang="en-GB" sz="800" smtClean="0">
                <a:latin typeface="Arial" panose="020B0604020202020204" pitchFamily="34" charset="0"/>
              </a:rPr>
              <a:t>However, if the volunteer’s purpose is described as something like ‘To supervise activities and support young people’s personal and social development’ it places the volunteer alongside the Youth Worker, both responsible for the club’s success.  It tells the volunteer that whatever activities s/he is involved in, s/he should be thinking about how s/he is relating to the young people and providing a good role model for them. </a:t>
            </a:r>
            <a:endParaRPr lang="en-GB" sz="800" b="1" smtClean="0">
              <a:latin typeface="Arial" panose="020B0604020202020204" pitchFamily="34" charset="0"/>
            </a:endParaRPr>
          </a:p>
          <a:p>
            <a:pPr eaLnBrk="1" hangingPunct="1">
              <a:lnSpc>
                <a:spcPct val="80000"/>
              </a:lnSpc>
            </a:pPr>
            <a:r>
              <a:rPr lang="en-GB" sz="800" b="1" smtClean="0">
                <a:latin typeface="Arial" panose="020B0604020202020204" pitchFamily="34" charset="0"/>
              </a:rPr>
              <a:t>WHAT…?</a:t>
            </a:r>
            <a:endParaRPr lang="en-GB" sz="800" smtClean="0">
              <a:latin typeface="Arial" panose="020B0604020202020204" pitchFamily="34" charset="0"/>
            </a:endParaRPr>
          </a:p>
          <a:p>
            <a:pPr eaLnBrk="1" hangingPunct="1">
              <a:lnSpc>
                <a:spcPct val="80000"/>
              </a:lnSpc>
            </a:pPr>
            <a:r>
              <a:rPr lang="en-GB" sz="800" smtClean="0">
                <a:latin typeface="Arial" panose="020B0604020202020204" pitchFamily="34" charset="0"/>
              </a:rPr>
              <a:t>Consider the </a:t>
            </a:r>
            <a:r>
              <a:rPr lang="en-GB" sz="800" b="1" smtClean="0">
                <a:latin typeface="Arial" panose="020B0604020202020204" pitchFamily="34" charset="0"/>
              </a:rPr>
              <a:t>key tasks</a:t>
            </a:r>
            <a:r>
              <a:rPr lang="en-GB" sz="800" smtClean="0">
                <a:latin typeface="Arial" panose="020B0604020202020204" pitchFamily="34" charset="0"/>
              </a:rPr>
              <a:t> and also </a:t>
            </a:r>
            <a:r>
              <a:rPr lang="en-GB" sz="800" b="1" smtClean="0">
                <a:latin typeface="Arial" panose="020B0604020202020204" pitchFamily="34" charset="0"/>
              </a:rPr>
              <a:t>difficult aspects</a:t>
            </a:r>
            <a:r>
              <a:rPr lang="en-GB" sz="800" smtClean="0">
                <a:latin typeface="Arial" panose="020B0604020202020204" pitchFamily="34" charset="0"/>
              </a:rPr>
              <a:t> of the role.</a:t>
            </a:r>
            <a:endParaRPr lang="en-GB" sz="800" b="1" smtClean="0">
              <a:latin typeface="Arial" panose="020B0604020202020204" pitchFamily="34" charset="0"/>
            </a:endParaRPr>
          </a:p>
          <a:p>
            <a:pPr eaLnBrk="1" hangingPunct="1">
              <a:lnSpc>
                <a:spcPct val="80000"/>
              </a:lnSpc>
            </a:pPr>
            <a:r>
              <a:rPr lang="en-GB" sz="800" b="1" smtClean="0">
                <a:latin typeface="Arial" panose="020B0604020202020204" pitchFamily="34" charset="0"/>
              </a:rPr>
              <a:t>WHERE AND WHEN…?</a:t>
            </a:r>
            <a:endParaRPr lang="en-GB" sz="800" smtClean="0">
              <a:latin typeface="Arial" panose="020B0604020202020204" pitchFamily="34" charset="0"/>
            </a:endParaRPr>
          </a:p>
          <a:p>
            <a:pPr eaLnBrk="1" hangingPunct="1">
              <a:lnSpc>
                <a:spcPct val="80000"/>
              </a:lnSpc>
            </a:pPr>
            <a:r>
              <a:rPr lang="en-GB" sz="800" smtClean="0">
                <a:latin typeface="Arial" panose="020B0604020202020204" pitchFamily="34" charset="0"/>
              </a:rPr>
              <a:t>Consider if there are </a:t>
            </a:r>
            <a:r>
              <a:rPr lang="en-GB" sz="800" b="1" smtClean="0">
                <a:latin typeface="Arial" panose="020B0604020202020204" pitchFamily="34" charset="0"/>
              </a:rPr>
              <a:t>minimum hours</a:t>
            </a:r>
            <a:r>
              <a:rPr lang="en-GB" sz="800" smtClean="0">
                <a:latin typeface="Arial" panose="020B0604020202020204" pitchFamily="34" charset="0"/>
              </a:rPr>
              <a:t> required, is it </a:t>
            </a:r>
            <a:r>
              <a:rPr lang="en-GB" sz="800" b="1" smtClean="0">
                <a:latin typeface="Arial" panose="020B0604020202020204" pitchFamily="34" charset="0"/>
              </a:rPr>
              <a:t>set or flexible</a:t>
            </a:r>
            <a:r>
              <a:rPr lang="en-GB" sz="800" smtClean="0">
                <a:latin typeface="Arial" panose="020B0604020202020204" pitchFamily="34" charset="0"/>
              </a:rPr>
              <a:t>.  Think about the location – where could the role be carried out and not where it is carried out now.  Again be flexible.</a:t>
            </a:r>
            <a:endParaRPr lang="en-GB" sz="800" b="1" smtClean="0">
              <a:latin typeface="Arial" panose="020B0604020202020204" pitchFamily="34" charset="0"/>
            </a:endParaRPr>
          </a:p>
          <a:p>
            <a:pPr eaLnBrk="1" hangingPunct="1">
              <a:lnSpc>
                <a:spcPct val="80000"/>
              </a:lnSpc>
            </a:pPr>
            <a:r>
              <a:rPr lang="en-GB" sz="800" b="1" smtClean="0">
                <a:latin typeface="Arial" panose="020B0604020202020204" pitchFamily="34" charset="0"/>
              </a:rPr>
              <a:t>WITH WHOM?</a:t>
            </a:r>
            <a:endParaRPr lang="en-GB" sz="800" smtClean="0">
              <a:latin typeface="Arial" panose="020B0604020202020204" pitchFamily="34" charset="0"/>
            </a:endParaRPr>
          </a:p>
          <a:p>
            <a:pPr eaLnBrk="1" hangingPunct="1">
              <a:lnSpc>
                <a:spcPct val="80000"/>
              </a:lnSpc>
            </a:pPr>
            <a:r>
              <a:rPr lang="en-GB" sz="800" smtClean="0">
                <a:latin typeface="Arial" panose="020B0604020202020204" pitchFamily="34" charset="0"/>
              </a:rPr>
              <a:t>Is it </a:t>
            </a:r>
            <a:r>
              <a:rPr lang="en-GB" sz="800" b="1" smtClean="0">
                <a:latin typeface="Arial" panose="020B0604020202020204" pitchFamily="34" charset="0"/>
              </a:rPr>
              <a:t>alone</a:t>
            </a:r>
            <a:r>
              <a:rPr lang="en-GB" sz="800" smtClean="0">
                <a:latin typeface="Arial" panose="020B0604020202020204" pitchFamily="34" charset="0"/>
              </a:rPr>
              <a:t>, will the volunteer be working with </a:t>
            </a:r>
            <a:r>
              <a:rPr lang="en-GB" sz="800" b="1" smtClean="0">
                <a:latin typeface="Arial" panose="020B0604020202020204" pitchFamily="34" charset="0"/>
              </a:rPr>
              <a:t>other volunteers</a:t>
            </a:r>
            <a:r>
              <a:rPr lang="en-GB" sz="800" smtClean="0">
                <a:latin typeface="Arial" panose="020B0604020202020204" pitchFamily="34" charset="0"/>
              </a:rPr>
              <a:t> or </a:t>
            </a:r>
            <a:r>
              <a:rPr lang="en-GB" sz="800" b="1" smtClean="0">
                <a:latin typeface="Arial" panose="020B0604020202020204" pitchFamily="34" charset="0"/>
              </a:rPr>
              <a:t>staff</a:t>
            </a:r>
            <a:r>
              <a:rPr lang="en-GB" sz="800" smtClean="0">
                <a:latin typeface="Arial" panose="020B0604020202020204" pitchFamily="34" charset="0"/>
              </a:rPr>
              <a:t>?  Is there direct contact with a </a:t>
            </a:r>
            <a:r>
              <a:rPr lang="en-GB" sz="800" b="1" smtClean="0">
                <a:latin typeface="Arial" panose="020B0604020202020204" pitchFamily="34" charset="0"/>
              </a:rPr>
              <a:t>client </a:t>
            </a:r>
            <a:r>
              <a:rPr lang="en-GB" sz="800" smtClean="0">
                <a:latin typeface="Arial" panose="020B0604020202020204" pitchFamily="34" charset="0"/>
              </a:rPr>
              <a:t>group?</a:t>
            </a:r>
            <a:endParaRPr lang="en-GB" sz="800" b="1" smtClean="0">
              <a:latin typeface="Arial" panose="020B0604020202020204" pitchFamily="34" charset="0"/>
            </a:endParaRPr>
          </a:p>
          <a:p>
            <a:pPr eaLnBrk="1" hangingPunct="1">
              <a:lnSpc>
                <a:spcPct val="80000"/>
              </a:lnSpc>
            </a:pPr>
            <a:r>
              <a:rPr lang="en-GB" sz="800" b="1" smtClean="0">
                <a:latin typeface="Arial" panose="020B0604020202020204" pitchFamily="34" charset="0"/>
              </a:rPr>
              <a:t>SUPPORT AND SUPERVSION..?</a:t>
            </a:r>
            <a:endParaRPr lang="en-GB" sz="800" smtClean="0">
              <a:latin typeface="Arial" panose="020B0604020202020204" pitchFamily="34" charset="0"/>
            </a:endParaRPr>
          </a:p>
          <a:p>
            <a:pPr eaLnBrk="1" hangingPunct="1">
              <a:lnSpc>
                <a:spcPct val="80000"/>
              </a:lnSpc>
            </a:pPr>
            <a:r>
              <a:rPr lang="en-GB" sz="800" smtClean="0">
                <a:latin typeface="Arial" panose="020B0604020202020204" pitchFamily="34" charset="0"/>
              </a:rPr>
              <a:t>Who </a:t>
            </a:r>
            <a:r>
              <a:rPr lang="en-GB" sz="800" b="1" smtClean="0">
                <a:latin typeface="Arial" panose="020B0604020202020204" pitchFamily="34" charset="0"/>
              </a:rPr>
              <a:t>line manages/supervises</a:t>
            </a:r>
            <a:r>
              <a:rPr lang="en-GB" sz="800" smtClean="0">
                <a:latin typeface="Arial" panose="020B0604020202020204" pitchFamily="34" charset="0"/>
              </a:rPr>
              <a:t> the role?  How is the volunteer supported?  How is work supervised?</a:t>
            </a:r>
          </a:p>
          <a:p>
            <a:pPr eaLnBrk="1" hangingPunct="1">
              <a:lnSpc>
                <a:spcPct val="80000"/>
              </a:lnSpc>
            </a:pPr>
            <a:r>
              <a:rPr lang="en-GB" sz="800" smtClean="0">
                <a:latin typeface="Arial" panose="020B0604020202020204" pitchFamily="34" charset="0"/>
              </a:rPr>
              <a:t>		</a:t>
            </a:r>
            <a:endParaRPr lang="en-GB" sz="800" b="1" smtClean="0">
              <a:latin typeface="Arial" panose="020B0604020202020204" pitchFamily="34" charset="0"/>
            </a:endParaRPr>
          </a:p>
          <a:p>
            <a:pPr eaLnBrk="1" hangingPunct="1">
              <a:lnSpc>
                <a:spcPct val="80000"/>
              </a:lnSpc>
            </a:pPr>
            <a:r>
              <a:rPr lang="en-GB" sz="800" b="1" smtClean="0">
                <a:latin typeface="Arial" panose="020B0604020202020204" pitchFamily="34" charset="0"/>
              </a:rPr>
              <a:t>WHAT’S IN IT FOR VOLUNTEER?</a:t>
            </a:r>
            <a:endParaRPr lang="en-GB" sz="800" smtClean="0">
              <a:latin typeface="Arial" panose="020B0604020202020204" pitchFamily="34" charset="0"/>
            </a:endParaRPr>
          </a:p>
          <a:p>
            <a:pPr eaLnBrk="1" hangingPunct="1">
              <a:lnSpc>
                <a:spcPct val="80000"/>
              </a:lnSpc>
            </a:pPr>
            <a:r>
              <a:rPr lang="en-GB" sz="800" smtClean="0">
                <a:latin typeface="Arial" panose="020B0604020202020204" pitchFamily="34" charset="0"/>
              </a:rPr>
              <a:t>Identify </a:t>
            </a:r>
            <a:r>
              <a:rPr lang="en-GB" sz="800" b="1" smtClean="0">
                <a:latin typeface="Arial" panose="020B0604020202020204" pitchFamily="34" charset="0"/>
              </a:rPr>
              <a:t>rewards</a:t>
            </a:r>
            <a:r>
              <a:rPr lang="en-GB" sz="800" smtClean="0">
                <a:latin typeface="Arial" panose="020B0604020202020204" pitchFamily="34" charset="0"/>
              </a:rPr>
              <a:t> that the volunteer could get out of the role.  Think of </a:t>
            </a:r>
            <a:r>
              <a:rPr lang="en-GB" sz="800" b="1" smtClean="0">
                <a:latin typeface="Arial" panose="020B0604020202020204" pitchFamily="34" charset="0"/>
              </a:rPr>
              <a:t>altruistic</a:t>
            </a:r>
            <a:r>
              <a:rPr lang="en-GB" sz="800" smtClean="0">
                <a:latin typeface="Arial" panose="020B0604020202020204" pitchFamily="34" charset="0"/>
              </a:rPr>
              <a:t> and </a:t>
            </a:r>
            <a:r>
              <a:rPr lang="en-GB" sz="800" b="1" smtClean="0">
                <a:latin typeface="Arial" panose="020B0604020202020204" pitchFamily="34" charset="0"/>
              </a:rPr>
              <a:t>non altruistic</a:t>
            </a:r>
            <a:r>
              <a:rPr lang="en-GB" sz="800" smtClean="0">
                <a:latin typeface="Arial" panose="020B0604020202020204" pitchFamily="34" charset="0"/>
              </a:rPr>
              <a:t> motives.</a:t>
            </a:r>
            <a:endParaRPr lang="en-US" sz="800" b="1" smtClean="0">
              <a:latin typeface="Arial" panose="020B0604020202020204" pitchFamily="34" charset="0"/>
            </a:endParaRPr>
          </a:p>
          <a:p>
            <a:pPr eaLnBrk="1" hangingPunct="1">
              <a:lnSpc>
                <a:spcPct val="80000"/>
              </a:lnSpc>
            </a:pPr>
            <a:r>
              <a:rPr lang="en-US" sz="800" b="1" smtClean="0">
                <a:latin typeface="Arial" panose="020B0604020202020204" pitchFamily="34" charset="0"/>
              </a:rPr>
              <a:t>Explain - ROLE DESCRIPTION	</a:t>
            </a:r>
            <a:endParaRPr lang="en-GB" sz="800" smtClean="0">
              <a:latin typeface="Arial" panose="020B0604020202020204" pitchFamily="34" charset="0"/>
            </a:endParaRPr>
          </a:p>
          <a:p>
            <a:pPr eaLnBrk="1" hangingPunct="1">
              <a:lnSpc>
                <a:spcPct val="80000"/>
              </a:lnSpc>
            </a:pPr>
            <a:r>
              <a:rPr lang="en-GB" sz="800" smtClean="0">
                <a:latin typeface="Arial" panose="020B0604020202020204" pitchFamily="34" charset="0"/>
              </a:rPr>
              <a:t>A useful tool to plan and then inform a volunteer about all the above areas is a  </a:t>
            </a:r>
            <a:r>
              <a:rPr lang="en-GB" sz="800" b="1" smtClean="0">
                <a:latin typeface="Arial" panose="020B0604020202020204" pitchFamily="34" charset="0"/>
              </a:rPr>
              <a:t>role/task description</a:t>
            </a:r>
            <a:endParaRPr lang="en-GB" sz="800" smtClean="0">
              <a:latin typeface="Arial" panose="020B0604020202020204" pitchFamily="34" charset="0"/>
            </a:endParaRPr>
          </a:p>
          <a:p>
            <a:pPr eaLnBrk="1" hangingPunct="1">
              <a:lnSpc>
                <a:spcPct val="80000"/>
              </a:lnSpc>
            </a:pPr>
            <a:r>
              <a:rPr lang="en-GB" sz="800" smtClean="0">
                <a:latin typeface="Arial" panose="020B0604020202020204" pitchFamily="34" charset="0"/>
              </a:rPr>
              <a:t>A role/task description outlines everything you and the volunteer need to know about the role, defines and clarifies tasks and duties which the volunteer will be expected to do.</a:t>
            </a:r>
          </a:p>
        </p:txBody>
      </p:sp>
    </p:spTree>
    <p:extLst>
      <p:ext uri="{BB962C8B-B14F-4D97-AF65-F5344CB8AC3E}">
        <p14:creationId xmlns:p14="http://schemas.microsoft.com/office/powerpoint/2010/main" val="107303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1377E7-7E5D-41CB-B173-1BE12D46F427}" type="slidenum">
              <a:rPr lang="en-GB" smtClean="0">
                <a:solidFill>
                  <a:srgbClr val="000000"/>
                </a:solidFill>
              </a:rPr>
              <a:pPr/>
              <a:t>12</a:t>
            </a:fld>
            <a:endParaRPr lang="en-GB">
              <a:solidFill>
                <a:srgbClr val="000000"/>
              </a:solidFill>
            </a:endParaRPr>
          </a:p>
        </p:txBody>
      </p:sp>
    </p:spTree>
    <p:extLst>
      <p:ext uri="{BB962C8B-B14F-4D97-AF65-F5344CB8AC3E}">
        <p14:creationId xmlns:p14="http://schemas.microsoft.com/office/powerpoint/2010/main" val="308412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79768" y="4715907"/>
            <a:ext cx="5438140" cy="4467701"/>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004768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D0D25A-DCAC-4D7C-BABF-7C612C286697}" type="datetimeFigureOut">
              <a:rPr lang="en-GB" smtClean="0"/>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916850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D0D25A-DCAC-4D7C-BABF-7C612C286697}" type="datetimeFigureOut">
              <a:rPr lang="en-GB" smtClean="0"/>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309705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D0D25A-DCAC-4D7C-BABF-7C612C286697}" type="datetimeFigureOut">
              <a:rPr lang="en-GB" smtClean="0"/>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2525052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19557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42728" name="Rectangle 8"/>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sz="3600"/>
            </a:lvl1pPr>
          </a:lstStyle>
          <a:p>
            <a:endParaRPr lang="en-US"/>
          </a:p>
        </p:txBody>
      </p:sp>
      <p:sp>
        <p:nvSpPr>
          <p:cNvPr id="542729" name="AutoShape 9"/>
          <p:cNvSpPr>
            <a:spLocks noGrp="1" noChangeArrowheads="1"/>
          </p:cNvSpPr>
          <p:nvPr>
            <p:ph type="ctrTitle" sz="quarter" hasCustomPrompt="1"/>
          </p:nvPr>
        </p:nvSpPr>
        <p:spPr>
          <a:xfrm>
            <a:off x="911424" y="548680"/>
            <a:ext cx="10972800" cy="1905000"/>
          </a:xfrm>
          <a:prstGeom prst="roundRect">
            <a:avLst>
              <a:gd name="adj" fmla="val 50000"/>
            </a:avLst>
          </a:prstGeom>
          <a:solidFill>
            <a:schemeClr val="bg1"/>
          </a:solidFill>
        </p:spPr>
        <p:txBody>
          <a:bodyPr anchor="ctr"/>
          <a:lstStyle>
            <a:lvl1pPr algn="ctr">
              <a:defRPr/>
            </a:lvl1pPr>
          </a:lstStyle>
          <a:p>
            <a:r>
              <a:rPr lang="en-GB" dirty="0"/>
              <a:t>Introduction to Mentoring and </a:t>
            </a:r>
            <a:r>
              <a:rPr lang="en-GB" dirty="0" smtClean="0"/>
              <a:t>Basic Mentoring </a:t>
            </a:r>
            <a:r>
              <a:rPr lang="en-GB" dirty="0"/>
              <a:t>Skills</a:t>
            </a:r>
          </a:p>
        </p:txBody>
      </p:sp>
    </p:spTree>
    <p:extLst>
      <p:ext uri="{BB962C8B-B14F-4D97-AF65-F5344CB8AC3E}">
        <p14:creationId xmlns:p14="http://schemas.microsoft.com/office/powerpoint/2010/main" val="3683928950"/>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35627" y="260648"/>
            <a:ext cx="8838307" cy="78234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927648" y="1628800"/>
            <a:ext cx="8544949" cy="40262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6722678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3659" y="2564905"/>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3023659" y="40466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2083799"/>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7600" y="1700213"/>
            <a:ext cx="5435600"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756400" y="1700213"/>
            <a:ext cx="5435600"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7956808"/>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9396576"/>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81756029"/>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16998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D0D25A-DCAC-4D7C-BABF-7C612C286697}" type="datetimeFigureOut">
              <a:rPr lang="en-GB" smtClean="0"/>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7750192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3049261"/>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1806928"/>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8789901"/>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95885" y="260351"/>
            <a:ext cx="2796116" cy="5826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7534" y="260351"/>
            <a:ext cx="8185151"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5191552"/>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07533" y="260350"/>
            <a:ext cx="10566400" cy="782638"/>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17600" y="1700213"/>
            <a:ext cx="5435600" cy="4386262"/>
          </a:xfrm>
        </p:spPr>
        <p:txBody>
          <a:bodyPr/>
          <a:lstStyle/>
          <a:p>
            <a:endParaRPr lang="en-GB"/>
          </a:p>
        </p:txBody>
      </p:sp>
      <p:sp>
        <p:nvSpPr>
          <p:cNvPr id="4" name="Text Placeholder 3"/>
          <p:cNvSpPr>
            <a:spLocks noGrp="1"/>
          </p:cNvSpPr>
          <p:nvPr>
            <p:ph type="body" sz="half" idx="2"/>
          </p:nvPr>
        </p:nvSpPr>
        <p:spPr>
          <a:xfrm>
            <a:off x="6756400" y="1700213"/>
            <a:ext cx="5435600" cy="4386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966975"/>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D0D25A-DCAC-4D7C-BABF-7C612C286697}" type="datetimeFigureOut">
              <a:rPr lang="en-GB" smtClean="0"/>
              <a:t>12/01/2017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173246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D0D25A-DCAC-4D7C-BABF-7C612C286697}" type="datetimeFigureOut">
              <a:rPr lang="en-GB" smtClean="0"/>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276873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D0D25A-DCAC-4D7C-BABF-7C612C286697}" type="datetimeFigureOut">
              <a:rPr lang="en-GB" smtClean="0"/>
              <a:t>12/01/2017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333063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D0D25A-DCAC-4D7C-BABF-7C612C286697}" type="datetimeFigureOut">
              <a:rPr lang="en-GB" smtClean="0"/>
              <a:t>12/01/2017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38512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0D25A-DCAC-4D7C-BABF-7C612C286697}" type="datetimeFigureOut">
              <a:rPr lang="en-GB" smtClean="0"/>
              <a:t>12/01/2017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344793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0D25A-DCAC-4D7C-BABF-7C612C286697}" type="datetimeFigureOut">
              <a:rPr lang="en-GB" smtClean="0"/>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79412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0D25A-DCAC-4D7C-BABF-7C612C286697}" type="datetimeFigureOut">
              <a:rPr lang="en-GB" smtClean="0"/>
              <a:t>12/01/2017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EBD8BE-0BA0-409E-BE7E-963C226E3941}" type="slidenum">
              <a:rPr lang="en-GB" smtClean="0"/>
              <a:t>‹#›</a:t>
            </a:fld>
            <a:endParaRPr lang="en-GB"/>
          </a:p>
        </p:txBody>
      </p:sp>
    </p:spTree>
    <p:extLst>
      <p:ext uri="{BB962C8B-B14F-4D97-AF65-F5344CB8AC3E}">
        <p14:creationId xmlns:p14="http://schemas.microsoft.com/office/powerpoint/2010/main" val="279077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0D25A-DCAC-4D7C-BABF-7C612C286697}" type="datetimeFigureOut">
              <a:rPr lang="en-GB" smtClean="0"/>
              <a:t>12/01/2017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BD8BE-0BA0-409E-BE7E-963C226E3941}" type="slidenum">
              <a:rPr lang="en-GB" smtClean="0"/>
              <a:t>‹#›</a:t>
            </a:fld>
            <a:endParaRPr lang="en-GB"/>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02564" y="5083175"/>
            <a:ext cx="1408436" cy="1638300"/>
          </a:xfrm>
          <a:prstGeom prst="rect">
            <a:avLst/>
          </a:prstGeom>
        </p:spPr>
      </p:pic>
    </p:spTree>
    <p:extLst>
      <p:ext uri="{BB962C8B-B14F-4D97-AF65-F5344CB8AC3E}">
        <p14:creationId xmlns:p14="http://schemas.microsoft.com/office/powerpoint/2010/main" val="33920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1706" name="AutoShape 10"/>
          <p:cNvSpPr>
            <a:spLocks noGrp="1" noChangeArrowheads="1"/>
          </p:cNvSpPr>
          <p:nvPr>
            <p:ph type="title"/>
          </p:nvPr>
        </p:nvSpPr>
        <p:spPr bwMode="auto">
          <a:xfrm>
            <a:off x="1007533" y="260350"/>
            <a:ext cx="10566400" cy="782638"/>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541707" name="Rectangle 11"/>
          <p:cNvSpPr>
            <a:spLocks noGrp="1" noChangeArrowheads="1"/>
          </p:cNvSpPr>
          <p:nvPr>
            <p:ph type="body" idx="1"/>
          </p:nvPr>
        </p:nvSpPr>
        <p:spPr bwMode="auto">
          <a:xfrm>
            <a:off x="1117600" y="1196752"/>
            <a:ext cx="11074400" cy="4386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Tree>
    <p:extLst>
      <p:ext uri="{BB962C8B-B14F-4D97-AF65-F5344CB8AC3E}">
        <p14:creationId xmlns:p14="http://schemas.microsoft.com/office/powerpoint/2010/main" val="21000481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advClick="0"/>
  <p:txStyles>
    <p:titleStyle>
      <a:lvl1pPr algn="l" rtl="0" fontAlgn="base">
        <a:lnSpc>
          <a:spcPct val="90000"/>
        </a:lnSpc>
        <a:spcBef>
          <a:spcPct val="0"/>
        </a:spcBef>
        <a:spcAft>
          <a:spcPct val="0"/>
        </a:spcAft>
        <a:defRPr sz="3600" b="1">
          <a:solidFill>
            <a:srgbClr val="514A6C"/>
          </a:solidFill>
          <a:latin typeface="+mj-lt"/>
          <a:ea typeface="+mj-ea"/>
          <a:cs typeface="+mj-cs"/>
        </a:defRPr>
      </a:lvl1pPr>
      <a:lvl2pPr algn="l" rtl="0" fontAlgn="base">
        <a:lnSpc>
          <a:spcPct val="90000"/>
        </a:lnSpc>
        <a:spcBef>
          <a:spcPct val="0"/>
        </a:spcBef>
        <a:spcAft>
          <a:spcPct val="0"/>
        </a:spcAft>
        <a:defRPr sz="3600" b="1">
          <a:solidFill>
            <a:srgbClr val="514A6C"/>
          </a:solidFill>
          <a:latin typeface="Arial" charset="0"/>
        </a:defRPr>
      </a:lvl2pPr>
      <a:lvl3pPr algn="l" rtl="0" fontAlgn="base">
        <a:lnSpc>
          <a:spcPct val="90000"/>
        </a:lnSpc>
        <a:spcBef>
          <a:spcPct val="0"/>
        </a:spcBef>
        <a:spcAft>
          <a:spcPct val="0"/>
        </a:spcAft>
        <a:defRPr sz="3600" b="1">
          <a:solidFill>
            <a:srgbClr val="514A6C"/>
          </a:solidFill>
          <a:latin typeface="Arial" charset="0"/>
        </a:defRPr>
      </a:lvl3pPr>
      <a:lvl4pPr algn="l" rtl="0" fontAlgn="base">
        <a:lnSpc>
          <a:spcPct val="90000"/>
        </a:lnSpc>
        <a:spcBef>
          <a:spcPct val="0"/>
        </a:spcBef>
        <a:spcAft>
          <a:spcPct val="0"/>
        </a:spcAft>
        <a:defRPr sz="3600" b="1">
          <a:solidFill>
            <a:srgbClr val="514A6C"/>
          </a:solidFill>
          <a:latin typeface="Arial" charset="0"/>
        </a:defRPr>
      </a:lvl4pPr>
      <a:lvl5pPr algn="l" rtl="0" fontAlgn="base">
        <a:lnSpc>
          <a:spcPct val="90000"/>
        </a:lnSpc>
        <a:spcBef>
          <a:spcPct val="0"/>
        </a:spcBef>
        <a:spcAft>
          <a:spcPct val="0"/>
        </a:spcAft>
        <a:defRPr sz="3600" b="1">
          <a:solidFill>
            <a:srgbClr val="514A6C"/>
          </a:solidFill>
          <a:latin typeface="Arial" charset="0"/>
        </a:defRPr>
      </a:lvl5pPr>
      <a:lvl6pPr marL="457200" algn="l" rtl="0" fontAlgn="base">
        <a:lnSpc>
          <a:spcPct val="90000"/>
        </a:lnSpc>
        <a:spcBef>
          <a:spcPct val="0"/>
        </a:spcBef>
        <a:spcAft>
          <a:spcPct val="0"/>
        </a:spcAft>
        <a:defRPr sz="3600" b="1">
          <a:solidFill>
            <a:srgbClr val="514A6C"/>
          </a:solidFill>
          <a:latin typeface="Arial" charset="0"/>
        </a:defRPr>
      </a:lvl6pPr>
      <a:lvl7pPr marL="914400" algn="l" rtl="0" fontAlgn="base">
        <a:lnSpc>
          <a:spcPct val="90000"/>
        </a:lnSpc>
        <a:spcBef>
          <a:spcPct val="0"/>
        </a:spcBef>
        <a:spcAft>
          <a:spcPct val="0"/>
        </a:spcAft>
        <a:defRPr sz="3600" b="1">
          <a:solidFill>
            <a:srgbClr val="514A6C"/>
          </a:solidFill>
          <a:latin typeface="Arial" charset="0"/>
        </a:defRPr>
      </a:lvl7pPr>
      <a:lvl8pPr marL="1371600" algn="l" rtl="0" fontAlgn="base">
        <a:lnSpc>
          <a:spcPct val="90000"/>
        </a:lnSpc>
        <a:spcBef>
          <a:spcPct val="0"/>
        </a:spcBef>
        <a:spcAft>
          <a:spcPct val="0"/>
        </a:spcAft>
        <a:defRPr sz="3600" b="1">
          <a:solidFill>
            <a:srgbClr val="514A6C"/>
          </a:solidFill>
          <a:latin typeface="Arial" charset="0"/>
        </a:defRPr>
      </a:lvl8pPr>
      <a:lvl9pPr marL="1828800" algn="l" rtl="0" fontAlgn="base">
        <a:lnSpc>
          <a:spcPct val="90000"/>
        </a:lnSpc>
        <a:spcBef>
          <a:spcPct val="0"/>
        </a:spcBef>
        <a:spcAft>
          <a:spcPct val="0"/>
        </a:spcAft>
        <a:defRPr sz="3600" b="1">
          <a:solidFill>
            <a:srgbClr val="514A6C"/>
          </a:solidFill>
          <a:latin typeface="Arial" charset="0"/>
        </a:defRPr>
      </a:lvl9pPr>
    </p:titleStyle>
    <p:bodyStyle>
      <a:lvl1pPr marL="342900" indent="-342900" algn="l" rtl="0" fontAlgn="base">
        <a:spcBef>
          <a:spcPct val="20000"/>
        </a:spcBef>
        <a:spcAft>
          <a:spcPct val="0"/>
        </a:spcAft>
        <a:buClr>
          <a:srgbClr val="C1C30A"/>
        </a:buClr>
        <a:buFont typeface="Wingdings" pitchFamily="2" charset="2"/>
        <a:buChar char="l"/>
        <a:defRPr sz="2800">
          <a:solidFill>
            <a:srgbClr val="514A6C"/>
          </a:solidFill>
          <a:latin typeface="+mn-lt"/>
          <a:ea typeface="+mn-ea"/>
          <a:cs typeface="+mn-cs"/>
        </a:defRPr>
      </a:lvl1pPr>
      <a:lvl2pPr marL="742950" indent="-285750" algn="l" rtl="0" fontAlgn="base">
        <a:spcBef>
          <a:spcPct val="20000"/>
        </a:spcBef>
        <a:spcAft>
          <a:spcPct val="0"/>
        </a:spcAft>
        <a:buClr>
          <a:srgbClr val="C1C30A"/>
        </a:buClr>
        <a:buChar char="–"/>
        <a:defRPr sz="2400">
          <a:solidFill>
            <a:srgbClr val="514A6C"/>
          </a:solidFill>
          <a:latin typeface="+mn-lt"/>
        </a:defRPr>
      </a:lvl2pPr>
      <a:lvl3pPr marL="1143000" indent="-228600" algn="l" rtl="0" fontAlgn="base">
        <a:spcBef>
          <a:spcPct val="20000"/>
        </a:spcBef>
        <a:spcAft>
          <a:spcPct val="0"/>
        </a:spcAft>
        <a:buClr>
          <a:srgbClr val="C1C30A"/>
        </a:buClr>
        <a:buFont typeface="Wingdings" pitchFamily="2" charset="2"/>
        <a:buChar char="l"/>
        <a:defRPr sz="2000">
          <a:solidFill>
            <a:srgbClr val="514A6C"/>
          </a:solidFill>
          <a:latin typeface="+mn-lt"/>
        </a:defRPr>
      </a:lvl3pPr>
      <a:lvl4pPr marL="1600200" indent="-228600" algn="l" rtl="0" fontAlgn="base">
        <a:spcBef>
          <a:spcPct val="20000"/>
        </a:spcBef>
        <a:spcAft>
          <a:spcPct val="0"/>
        </a:spcAft>
        <a:buClr>
          <a:srgbClr val="C1C30A"/>
        </a:buClr>
        <a:buChar char="–"/>
        <a:defRPr>
          <a:solidFill>
            <a:srgbClr val="514A6C"/>
          </a:solidFill>
          <a:latin typeface="+mn-lt"/>
        </a:defRPr>
      </a:lvl4pPr>
      <a:lvl5pPr marL="2057400" indent="-228600" algn="l" rtl="0" fontAlgn="base">
        <a:spcBef>
          <a:spcPct val="20000"/>
        </a:spcBef>
        <a:spcAft>
          <a:spcPct val="0"/>
        </a:spcAft>
        <a:buClr>
          <a:srgbClr val="C1C30A"/>
        </a:buClr>
        <a:buFont typeface="Wingdings" pitchFamily="2" charset="2"/>
        <a:buChar char="l"/>
        <a:defRPr>
          <a:solidFill>
            <a:srgbClr val="514A6C"/>
          </a:solidFill>
          <a:latin typeface="+mn-lt"/>
        </a:defRPr>
      </a:lvl5pPr>
      <a:lvl6pPr marL="2514600" indent="-228600" algn="l" rtl="0" fontAlgn="base">
        <a:spcBef>
          <a:spcPct val="20000"/>
        </a:spcBef>
        <a:spcAft>
          <a:spcPct val="0"/>
        </a:spcAft>
        <a:buClr>
          <a:srgbClr val="C1C30A"/>
        </a:buClr>
        <a:buFont typeface="Wingdings" pitchFamily="2" charset="2"/>
        <a:buChar char="l"/>
        <a:defRPr>
          <a:solidFill>
            <a:srgbClr val="514A6C"/>
          </a:solidFill>
          <a:latin typeface="+mn-lt"/>
        </a:defRPr>
      </a:lvl6pPr>
      <a:lvl7pPr marL="2971800" indent="-228600" algn="l" rtl="0" fontAlgn="base">
        <a:spcBef>
          <a:spcPct val="20000"/>
        </a:spcBef>
        <a:spcAft>
          <a:spcPct val="0"/>
        </a:spcAft>
        <a:buClr>
          <a:srgbClr val="C1C30A"/>
        </a:buClr>
        <a:buFont typeface="Wingdings" pitchFamily="2" charset="2"/>
        <a:buChar char="l"/>
        <a:defRPr>
          <a:solidFill>
            <a:srgbClr val="514A6C"/>
          </a:solidFill>
          <a:latin typeface="+mn-lt"/>
        </a:defRPr>
      </a:lvl7pPr>
      <a:lvl8pPr marL="3429000" indent="-228600" algn="l" rtl="0" fontAlgn="base">
        <a:spcBef>
          <a:spcPct val="20000"/>
        </a:spcBef>
        <a:spcAft>
          <a:spcPct val="0"/>
        </a:spcAft>
        <a:buClr>
          <a:srgbClr val="C1C30A"/>
        </a:buClr>
        <a:buFont typeface="Wingdings" pitchFamily="2" charset="2"/>
        <a:buChar char="l"/>
        <a:defRPr>
          <a:solidFill>
            <a:srgbClr val="514A6C"/>
          </a:solidFill>
          <a:latin typeface="+mn-lt"/>
        </a:defRPr>
      </a:lvl8pPr>
      <a:lvl9pPr marL="3886200" indent="-228600" algn="l" rtl="0" fontAlgn="base">
        <a:spcBef>
          <a:spcPct val="20000"/>
        </a:spcBef>
        <a:spcAft>
          <a:spcPct val="0"/>
        </a:spcAft>
        <a:buClr>
          <a:srgbClr val="C1C30A"/>
        </a:buClr>
        <a:buFont typeface="Wingdings" pitchFamily="2" charset="2"/>
        <a:buChar char="l"/>
        <a:defRPr>
          <a:solidFill>
            <a:srgbClr val="514A6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images.google.co.uk/imgres?imgurl=http://newsimg.bbc.co.uk/media/images/41678000/jpg/_41678800_charity_bbc203b.jpg&amp;imgrefurl=http://news.bbc.co.uk/1/hi/uk/5009966.stm&amp;h=152&amp;w=203&amp;sz=13&amp;hl=en&amp;start=5&amp;tbnid=bQ1lDA0FUxVVEM:&amp;tbnh=79&amp;tbnw=105&amp;prev=/images?q=CHARITY+COLLECTION&amp;gbv=2&amp;svnum=10&amp;hl=en&amp;sa=G" TargetMode="External"/><Relationship Id="rId13" Type="http://schemas.openxmlformats.org/officeDocument/2006/relationships/image" Target="../media/image34.png"/><Relationship Id="rId18" Type="http://schemas.openxmlformats.org/officeDocument/2006/relationships/image" Target="../media/image39.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notesSlide" Target="../notesSlides/notesSlide7.xml"/><Relationship Id="rId16" Type="http://schemas.openxmlformats.org/officeDocument/2006/relationships/image" Target="../media/image37.jpeg"/><Relationship Id="rId1" Type="http://schemas.openxmlformats.org/officeDocument/2006/relationships/slideLayout" Target="../slideLayouts/slideLayout14.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7.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jpeg"/><Relationship Id="rId1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42.jpg"/><Relationship Id="rId2" Type="http://schemas.openxmlformats.org/officeDocument/2006/relationships/image" Target="../media/image40.jpeg"/><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image" Target="../media/image19.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volunteernow.co.uk/"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6.gif"/></Relationships>
</file>

<file path=ppt/slides/_rels/slide18.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gif"/><Relationship Id="rId7"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g"/><Relationship Id="rId9" Type="http://schemas.openxmlformats.org/officeDocument/2006/relationships/image" Target="../media/image52.jp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5.jp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0.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2.jpg"/></Relationships>
</file>

<file path=ppt/slides/_rels/slide2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NwwUVvMNDy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6.JPG"/><Relationship Id="rId5" Type="http://schemas.openxmlformats.org/officeDocument/2006/relationships/image" Target="../media/image65.jpeg"/><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jpeg"/><Relationship Id="rId3" Type="http://schemas.openxmlformats.org/officeDocument/2006/relationships/hyperlink" Target="http://www.facebook.com/VolunteerNow" TargetMode="External"/><Relationship Id="rId7" Type="http://schemas.microsoft.com/office/2007/relationships/hdphoto" Target="../media/hdphoto1.wdp"/><Relationship Id="rId12"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0.jpeg"/><Relationship Id="rId5" Type="http://schemas.openxmlformats.org/officeDocument/2006/relationships/image" Target="../media/image6.jpeg"/><Relationship Id="rId10" Type="http://schemas.openxmlformats.org/officeDocument/2006/relationships/image" Target="../media/image9.jpeg"/><Relationship Id="rId4" Type="http://schemas.openxmlformats.org/officeDocument/2006/relationships/image" Target="../media/image5.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prstGeom prst="rect">
            <a:avLst/>
          </a:prstGeom>
        </p:spPr>
        <p:txBody>
          <a:bodyPr vert="horz" lIns="121900" tIns="121900" rIns="121900" bIns="121900" rtlCol="0" anchor="b" anchorCtr="0">
            <a:noAutofit/>
          </a:bodyPr>
          <a:lstStyle/>
          <a:p>
            <a:pPr>
              <a:spcBef>
                <a:spcPts val="0"/>
              </a:spcBef>
            </a:pPr>
            <a:r>
              <a:rPr lang="en" b="1" dirty="0" smtClean="0">
                <a:solidFill>
                  <a:schemeClr val="bg1"/>
                </a:solidFill>
              </a:rPr>
              <a:t>A Club full of Volunteers</a:t>
            </a:r>
            <a:endParaRPr lang="en" b="1" dirty="0">
              <a:solidFill>
                <a:schemeClr val="bg1"/>
              </a:solidFill>
            </a:endParaRPr>
          </a:p>
        </p:txBody>
      </p:sp>
      <p:sp>
        <p:nvSpPr>
          <p:cNvPr id="346" name="Shape 346"/>
          <p:cNvSpPr txBox="1">
            <a:spLocks noGrp="1"/>
          </p:cNvSpPr>
          <p:nvPr>
            <p:ph type="subTitle" idx="1"/>
          </p:nvPr>
        </p:nvSpPr>
        <p:spPr>
          <a:prstGeom prst="rect">
            <a:avLst/>
          </a:prstGeom>
        </p:spPr>
        <p:txBody>
          <a:bodyPr vert="horz" lIns="121900" tIns="121900" rIns="121900" bIns="121900" rtlCol="0" anchor="t" anchorCtr="0">
            <a:noAutofit/>
          </a:bodyPr>
          <a:lstStyle/>
          <a:p>
            <a:pPr>
              <a:spcBef>
                <a:spcPts val="0"/>
              </a:spcBef>
            </a:pPr>
            <a:r>
              <a:rPr lang="en" dirty="0" smtClean="0">
                <a:solidFill>
                  <a:schemeClr val="bg1"/>
                </a:solidFill>
              </a:rPr>
              <a:t>St Moninna’s GAC, </a:t>
            </a:r>
            <a:r>
              <a:rPr lang="en" dirty="0">
                <a:solidFill>
                  <a:schemeClr val="bg1"/>
                </a:solidFill>
              </a:rPr>
              <a:t>Killeavy, Co. Armagh</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922" r="3726" b="19476"/>
          <a:stretch/>
        </p:blipFill>
        <p:spPr>
          <a:xfrm>
            <a:off x="0" y="0"/>
            <a:ext cx="12192000" cy="6858000"/>
          </a:xfrm>
          <a:prstGeom prst="rect">
            <a:avLst/>
          </a:prstGeom>
        </p:spPr>
      </p:pic>
      <p:sp>
        <p:nvSpPr>
          <p:cNvPr id="3" name="Rectangle 2"/>
          <p:cNvSpPr/>
          <p:nvPr/>
        </p:nvSpPr>
        <p:spPr>
          <a:xfrm>
            <a:off x="9883588" y="4760259"/>
            <a:ext cx="2308412" cy="2097741"/>
          </a:xfrm>
          <a:prstGeom prst="rect">
            <a:avLst/>
          </a:prstGeom>
          <a:solidFill>
            <a:srgbClr val="D2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6610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51758" y="1484784"/>
            <a:ext cx="6536580" cy="4392488"/>
            <a:chOff x="899270" y="1647805"/>
            <a:chExt cx="6536580" cy="4392488"/>
          </a:xfrm>
        </p:grpSpPr>
        <p:pic>
          <p:nvPicPr>
            <p:cNvPr id="46083" name="Picture 3" descr="j04093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157" y="450850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899270" y="1647805"/>
              <a:ext cx="6536580" cy="4392488"/>
              <a:chOff x="899270" y="1647805"/>
              <a:chExt cx="6536580" cy="4392488"/>
            </a:xfrm>
          </p:grpSpPr>
          <p:pic>
            <p:nvPicPr>
              <p:cNvPr id="46082" name="Picture 2" descr="j01779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270" y="4508500"/>
                <a:ext cx="12239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j04227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775" y="3591500"/>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0" name="Picture 21" descr="CG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225" y="5300663"/>
                <a:ext cx="10080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6" name="Picture 37" descr="j04306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039" y="5321156"/>
                <a:ext cx="7191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 descr="_41678800_charity_bbc203b">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113" y="3609955"/>
                <a:ext cx="122396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3" descr="j042265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4663" y="1647805"/>
                <a:ext cx="17272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4" descr="j03994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5513" y="2728892"/>
                <a:ext cx="8651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5" descr="j042851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1775" y="1647805"/>
                <a:ext cx="158432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6" descr="Sunderland and Tynemouth lifeboat crews on training exercise off Marsden, South Tyneside.Photo: Adrian D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0113" y="1647805"/>
                <a:ext cx="194468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7" descr="j040219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7538" y="2728892"/>
                <a:ext cx="10922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8" descr="default_getinv-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9113" y="2728892"/>
                <a:ext cx="1428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 descr="j04075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00113" y="2728892"/>
                <a:ext cx="1331912"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0" descr="CG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67400" y="1647805"/>
                <a:ext cx="15684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2" descr="j041010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51050" y="3592492"/>
                <a:ext cx="6238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991" name="Rectangle 7"/>
          <p:cNvSpPr>
            <a:spLocks noChangeArrowheads="1"/>
          </p:cNvSpPr>
          <p:nvPr/>
        </p:nvSpPr>
        <p:spPr bwMode="auto">
          <a:xfrm>
            <a:off x="8823681" y="1467939"/>
            <a:ext cx="1481052" cy="1052596"/>
          </a:xfrm>
          <a:prstGeom prst="rect">
            <a:avLst/>
          </a:prstGeom>
          <a:solidFill>
            <a:schemeClr val="tx1"/>
          </a:solidFill>
          <a:ln>
            <a:noFill/>
          </a:ln>
          <a:extLst/>
        </p:spPr>
        <p:txBody>
          <a:bodyPr wrap="square">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fontAlgn="base">
              <a:lnSpc>
                <a:spcPct val="60000"/>
              </a:lnSpc>
              <a:spcBef>
                <a:spcPct val="40000"/>
              </a:spcBef>
              <a:spcAft>
                <a:spcPct val="0"/>
              </a:spcAft>
              <a:buClrTx/>
              <a:buFontTx/>
              <a:buNone/>
            </a:pPr>
            <a:endParaRPr lang="en-US" sz="2400" b="1" dirty="0">
              <a:solidFill>
                <a:srgbClr val="FFFFFF"/>
              </a:solidFill>
            </a:endParaRPr>
          </a:p>
          <a:p>
            <a:pPr fontAlgn="base">
              <a:lnSpc>
                <a:spcPct val="60000"/>
              </a:lnSpc>
              <a:spcBef>
                <a:spcPct val="40000"/>
              </a:spcBef>
              <a:spcAft>
                <a:spcPct val="0"/>
              </a:spcAft>
              <a:buClrTx/>
              <a:buFontTx/>
              <a:buNone/>
            </a:pPr>
            <a:r>
              <a:rPr lang="en-US" sz="3200" b="1" dirty="0">
                <a:solidFill>
                  <a:srgbClr val="FFFFFF"/>
                </a:solidFill>
              </a:rPr>
              <a:t>Why?</a:t>
            </a:r>
            <a:endParaRPr lang="en-US" sz="3200" b="1" dirty="0"/>
          </a:p>
          <a:p>
            <a:pPr fontAlgn="base">
              <a:lnSpc>
                <a:spcPct val="60000"/>
              </a:lnSpc>
              <a:spcBef>
                <a:spcPct val="40000"/>
              </a:spcBef>
              <a:spcAft>
                <a:spcPct val="0"/>
              </a:spcAft>
              <a:buClrTx/>
              <a:buFontTx/>
              <a:buNone/>
            </a:pPr>
            <a:endParaRPr lang="en-GB" sz="1600" dirty="0"/>
          </a:p>
        </p:txBody>
      </p:sp>
      <p:sp>
        <p:nvSpPr>
          <p:cNvPr id="41992" name="Rectangle 8"/>
          <p:cNvSpPr>
            <a:spLocks noChangeArrowheads="1"/>
          </p:cNvSpPr>
          <p:nvPr/>
        </p:nvSpPr>
        <p:spPr bwMode="auto">
          <a:xfrm>
            <a:off x="7031038" y="2708921"/>
            <a:ext cx="3636962" cy="69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fontAlgn="base">
              <a:lnSpc>
                <a:spcPct val="60000"/>
              </a:lnSpc>
              <a:spcBef>
                <a:spcPct val="40000"/>
              </a:spcBef>
              <a:spcAft>
                <a:spcPct val="0"/>
              </a:spcAft>
              <a:buClrTx/>
              <a:buFontTx/>
              <a:buNone/>
            </a:pPr>
            <a:r>
              <a:rPr lang="en-US" sz="2400" dirty="0"/>
              <a:t>What will the volunteer </a:t>
            </a:r>
          </a:p>
          <a:p>
            <a:pPr fontAlgn="base">
              <a:lnSpc>
                <a:spcPct val="60000"/>
              </a:lnSpc>
              <a:spcBef>
                <a:spcPct val="40000"/>
              </a:spcBef>
              <a:spcAft>
                <a:spcPct val="0"/>
              </a:spcAft>
              <a:buClrTx/>
              <a:buFontTx/>
              <a:buNone/>
            </a:pPr>
            <a:r>
              <a:rPr lang="en-US" sz="2400" dirty="0"/>
              <a:t>be doing?</a:t>
            </a:r>
          </a:p>
        </p:txBody>
      </p:sp>
      <p:sp>
        <p:nvSpPr>
          <p:cNvPr id="41993" name="Rectangle 9"/>
          <p:cNvSpPr>
            <a:spLocks noChangeArrowheads="1"/>
          </p:cNvSpPr>
          <p:nvPr/>
        </p:nvSpPr>
        <p:spPr bwMode="auto">
          <a:xfrm>
            <a:off x="5159375" y="3645025"/>
            <a:ext cx="5896397" cy="69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fontAlgn="base">
              <a:lnSpc>
                <a:spcPct val="60000"/>
              </a:lnSpc>
              <a:spcBef>
                <a:spcPct val="40000"/>
              </a:spcBef>
              <a:spcAft>
                <a:spcPct val="0"/>
              </a:spcAft>
              <a:buClrTx/>
              <a:buFontTx/>
              <a:buNone/>
            </a:pPr>
            <a:r>
              <a:rPr lang="en-US" sz="2400" dirty="0"/>
              <a:t>Where and when will the volunteer </a:t>
            </a:r>
          </a:p>
          <a:p>
            <a:pPr fontAlgn="base">
              <a:lnSpc>
                <a:spcPct val="60000"/>
              </a:lnSpc>
              <a:spcBef>
                <a:spcPct val="40000"/>
              </a:spcBef>
              <a:spcAft>
                <a:spcPct val="0"/>
              </a:spcAft>
              <a:buClrTx/>
              <a:buFontTx/>
              <a:buNone/>
            </a:pPr>
            <a:r>
              <a:rPr lang="en-US" sz="2400" dirty="0"/>
              <a:t>have to carry out the role?</a:t>
            </a:r>
          </a:p>
        </p:txBody>
      </p:sp>
      <p:sp>
        <p:nvSpPr>
          <p:cNvPr id="41994" name="Rectangle 10"/>
          <p:cNvSpPr>
            <a:spLocks noChangeArrowheads="1"/>
          </p:cNvSpPr>
          <p:nvPr/>
        </p:nvSpPr>
        <p:spPr bwMode="auto">
          <a:xfrm>
            <a:off x="4367808" y="4581128"/>
            <a:ext cx="271132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fontAlgn="base">
              <a:lnSpc>
                <a:spcPct val="60000"/>
              </a:lnSpc>
              <a:spcBef>
                <a:spcPct val="40000"/>
              </a:spcBef>
              <a:spcAft>
                <a:spcPct val="0"/>
              </a:spcAft>
              <a:buClrTx/>
              <a:buFontTx/>
              <a:buNone/>
            </a:pPr>
            <a:r>
              <a:rPr lang="en-US" sz="2400" dirty="0"/>
              <a:t>With whom?</a:t>
            </a:r>
          </a:p>
        </p:txBody>
      </p:sp>
      <p:sp>
        <p:nvSpPr>
          <p:cNvPr id="41995" name="Rectangle 11"/>
          <p:cNvSpPr>
            <a:spLocks noChangeArrowheads="1"/>
          </p:cNvSpPr>
          <p:nvPr/>
        </p:nvSpPr>
        <p:spPr bwMode="auto">
          <a:xfrm>
            <a:off x="4078288" y="5301208"/>
            <a:ext cx="719192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fontAlgn="base">
              <a:lnSpc>
                <a:spcPct val="60000"/>
              </a:lnSpc>
              <a:spcBef>
                <a:spcPct val="40000"/>
              </a:spcBef>
              <a:spcAft>
                <a:spcPct val="0"/>
              </a:spcAft>
              <a:buClrTx/>
              <a:buFontTx/>
              <a:buNone/>
            </a:pPr>
            <a:r>
              <a:rPr lang="en-US" sz="2400" dirty="0"/>
              <a:t>What supervision &amp; support will be offered?</a:t>
            </a:r>
            <a:endParaRPr lang="en-GB" sz="2400" dirty="0"/>
          </a:p>
        </p:txBody>
      </p:sp>
      <p:sp>
        <p:nvSpPr>
          <p:cNvPr id="41996" name="Rectangle 12"/>
          <p:cNvSpPr>
            <a:spLocks noChangeArrowheads="1"/>
          </p:cNvSpPr>
          <p:nvPr/>
        </p:nvSpPr>
        <p:spPr bwMode="auto">
          <a:xfrm>
            <a:off x="2328862" y="5877273"/>
            <a:ext cx="8137400" cy="742191"/>
          </a:xfrm>
          <a:prstGeom prst="rect">
            <a:avLst/>
          </a:prstGeom>
          <a:solidFill>
            <a:schemeClr val="tx1"/>
          </a:solidFill>
          <a:ln>
            <a:noFill/>
          </a:ln>
          <a:extLst/>
        </p:spPr>
        <p:txBody>
          <a:bodyPr wrap="square">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r" fontAlgn="base">
              <a:lnSpc>
                <a:spcPct val="60000"/>
              </a:lnSpc>
              <a:spcBef>
                <a:spcPct val="40000"/>
              </a:spcBef>
              <a:spcAft>
                <a:spcPct val="0"/>
              </a:spcAft>
              <a:buClrTx/>
              <a:buFontTx/>
              <a:buNone/>
            </a:pPr>
            <a:endParaRPr lang="en-US" sz="800" b="1" dirty="0">
              <a:solidFill>
                <a:srgbClr val="FFFFFF"/>
              </a:solidFill>
            </a:endParaRPr>
          </a:p>
          <a:p>
            <a:pPr fontAlgn="base">
              <a:lnSpc>
                <a:spcPct val="60000"/>
              </a:lnSpc>
              <a:spcBef>
                <a:spcPct val="40000"/>
              </a:spcBef>
              <a:spcAft>
                <a:spcPct val="0"/>
              </a:spcAft>
              <a:buClrTx/>
              <a:buFontTx/>
              <a:buNone/>
            </a:pPr>
            <a:r>
              <a:rPr lang="en-US" sz="3600" b="1" dirty="0">
                <a:solidFill>
                  <a:srgbClr val="FFFFFF"/>
                </a:solidFill>
              </a:rPr>
              <a:t>What’s in it for the volunteer?</a:t>
            </a:r>
          </a:p>
        </p:txBody>
      </p:sp>
      <p:sp>
        <p:nvSpPr>
          <p:cNvPr id="46102" name="Rectangle 23"/>
          <p:cNvSpPr>
            <a:spLocks noChangeArrowheads="1"/>
          </p:cNvSpPr>
          <p:nvPr/>
        </p:nvSpPr>
        <p:spPr bwMode="auto">
          <a:xfrm>
            <a:off x="2351088" y="2574056"/>
            <a:ext cx="4608512" cy="8636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2000" b="1">
              <a:solidFill>
                <a:srgbClr val="003366"/>
              </a:solidFill>
            </a:endParaRPr>
          </a:p>
        </p:txBody>
      </p:sp>
      <p:sp>
        <p:nvSpPr>
          <p:cNvPr id="46103" name="Rectangle 24"/>
          <p:cNvSpPr>
            <a:spLocks noChangeArrowheads="1"/>
          </p:cNvSpPr>
          <p:nvPr/>
        </p:nvSpPr>
        <p:spPr bwMode="auto">
          <a:xfrm>
            <a:off x="2313258" y="1474538"/>
            <a:ext cx="6551612" cy="1081087"/>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2000" b="1">
              <a:solidFill>
                <a:srgbClr val="003366"/>
              </a:solidFill>
            </a:endParaRPr>
          </a:p>
        </p:txBody>
      </p:sp>
      <p:sp>
        <p:nvSpPr>
          <p:cNvPr id="46104" name="Line 25"/>
          <p:cNvSpPr>
            <a:spLocks noChangeShapeType="1"/>
          </p:cNvSpPr>
          <p:nvPr/>
        </p:nvSpPr>
        <p:spPr bwMode="auto">
          <a:xfrm>
            <a:off x="3491632" y="3429001"/>
            <a:ext cx="0" cy="936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46105" name="Line 26"/>
          <p:cNvSpPr>
            <a:spLocks noChangeShapeType="1"/>
          </p:cNvSpPr>
          <p:nvPr/>
        </p:nvSpPr>
        <p:spPr bwMode="auto">
          <a:xfrm>
            <a:off x="3646488" y="2574056"/>
            <a:ext cx="0"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46106" name="Line 27"/>
          <p:cNvSpPr>
            <a:spLocks noChangeShapeType="1"/>
          </p:cNvSpPr>
          <p:nvPr/>
        </p:nvSpPr>
        <p:spPr bwMode="auto">
          <a:xfrm>
            <a:off x="4510088" y="2574056"/>
            <a:ext cx="0"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46107" name="Line 28"/>
          <p:cNvSpPr>
            <a:spLocks noChangeShapeType="1"/>
          </p:cNvSpPr>
          <p:nvPr/>
        </p:nvSpPr>
        <p:spPr bwMode="auto">
          <a:xfrm>
            <a:off x="5951538" y="2574056"/>
            <a:ext cx="0"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46108" name="Line 29"/>
          <p:cNvSpPr>
            <a:spLocks noChangeShapeType="1"/>
          </p:cNvSpPr>
          <p:nvPr/>
        </p:nvSpPr>
        <p:spPr bwMode="auto">
          <a:xfrm>
            <a:off x="4294188" y="1492970"/>
            <a:ext cx="0" cy="10810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46109" name="Line 30"/>
          <p:cNvSpPr>
            <a:spLocks noChangeShapeType="1"/>
          </p:cNvSpPr>
          <p:nvPr/>
        </p:nvSpPr>
        <p:spPr bwMode="auto">
          <a:xfrm>
            <a:off x="5807075" y="1492970"/>
            <a:ext cx="0" cy="10810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46110" name="Line 31"/>
          <p:cNvSpPr>
            <a:spLocks noChangeShapeType="1"/>
          </p:cNvSpPr>
          <p:nvPr/>
        </p:nvSpPr>
        <p:spPr bwMode="auto">
          <a:xfrm>
            <a:off x="7318375" y="1492970"/>
            <a:ext cx="0" cy="10810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46111" name="Rectangle 32"/>
          <p:cNvSpPr>
            <a:spLocks noChangeArrowheads="1"/>
          </p:cNvSpPr>
          <p:nvPr/>
        </p:nvSpPr>
        <p:spPr bwMode="auto">
          <a:xfrm>
            <a:off x="2351088" y="3437657"/>
            <a:ext cx="2735262" cy="93662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2000" b="1">
              <a:solidFill>
                <a:srgbClr val="003366"/>
              </a:solidFill>
            </a:endParaRPr>
          </a:p>
        </p:txBody>
      </p:sp>
      <p:sp>
        <p:nvSpPr>
          <p:cNvPr id="46113" name="Line 34"/>
          <p:cNvSpPr>
            <a:spLocks noChangeShapeType="1"/>
          </p:cNvSpPr>
          <p:nvPr/>
        </p:nvSpPr>
        <p:spPr bwMode="auto">
          <a:xfrm>
            <a:off x="4151784" y="3429001"/>
            <a:ext cx="0" cy="936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46114" name="Line 35"/>
          <p:cNvSpPr>
            <a:spLocks noChangeShapeType="1"/>
          </p:cNvSpPr>
          <p:nvPr/>
        </p:nvSpPr>
        <p:spPr bwMode="auto">
          <a:xfrm>
            <a:off x="3575050" y="4374282"/>
            <a:ext cx="0" cy="7921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46115" name="Rectangle 36"/>
          <p:cNvSpPr>
            <a:spLocks noChangeArrowheads="1"/>
          </p:cNvSpPr>
          <p:nvPr/>
        </p:nvSpPr>
        <p:spPr bwMode="auto">
          <a:xfrm>
            <a:off x="2351089" y="4374282"/>
            <a:ext cx="2016125" cy="792163"/>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2000" b="1">
              <a:solidFill>
                <a:srgbClr val="003366"/>
              </a:solidFill>
            </a:endParaRPr>
          </a:p>
        </p:txBody>
      </p:sp>
      <p:sp>
        <p:nvSpPr>
          <p:cNvPr id="46117" name="Rectangle 38"/>
          <p:cNvSpPr>
            <a:spLocks noChangeArrowheads="1"/>
          </p:cNvSpPr>
          <p:nvPr/>
        </p:nvSpPr>
        <p:spPr bwMode="auto">
          <a:xfrm>
            <a:off x="2351088" y="5166445"/>
            <a:ext cx="1727200" cy="719137"/>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2000" b="1">
              <a:solidFill>
                <a:srgbClr val="003366"/>
              </a:solidFill>
            </a:endParaRPr>
          </a:p>
        </p:txBody>
      </p:sp>
      <p:sp>
        <p:nvSpPr>
          <p:cNvPr id="46118" name="Line 39"/>
          <p:cNvSpPr>
            <a:spLocks noChangeShapeType="1"/>
          </p:cNvSpPr>
          <p:nvPr/>
        </p:nvSpPr>
        <p:spPr bwMode="auto">
          <a:xfrm>
            <a:off x="3070225" y="5166445"/>
            <a:ext cx="0" cy="719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46119" name="Title 39"/>
          <p:cNvSpPr>
            <a:spLocks noGrp="1"/>
          </p:cNvSpPr>
          <p:nvPr>
            <p:ph type="title"/>
          </p:nvPr>
        </p:nvSpPr>
        <p:spPr>
          <a:xfrm>
            <a:off x="2212384" y="482666"/>
            <a:ext cx="8481913" cy="782340"/>
          </a:xfrm>
        </p:spPr>
        <p:txBody>
          <a:bodyPr/>
          <a:lstStyle/>
          <a:p>
            <a:r>
              <a:rPr lang="en-GB" sz="5400" b="0" dirty="0">
                <a:solidFill>
                  <a:schemeClr val="tx1"/>
                </a:solidFill>
              </a:rPr>
              <a:t>Building a Volunteer Role</a:t>
            </a:r>
          </a:p>
        </p:txBody>
      </p:sp>
    </p:spTree>
    <p:extLst>
      <p:ext uri="{BB962C8B-B14F-4D97-AF65-F5344CB8AC3E}">
        <p14:creationId xmlns:p14="http://schemas.microsoft.com/office/powerpoint/2010/main" val="157858150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additive="base">
                                        <p:cTn id="7" dur="2000" fill="hold"/>
                                        <p:tgtEl>
                                          <p:spTgt spid="41991"/>
                                        </p:tgtEl>
                                        <p:attrNameLst>
                                          <p:attrName>ppt_x</p:attrName>
                                        </p:attrNameLst>
                                      </p:cBhvr>
                                      <p:tavLst>
                                        <p:tav tm="0">
                                          <p:val>
                                            <p:strVal val="1+#ppt_w/2"/>
                                          </p:val>
                                        </p:tav>
                                        <p:tav tm="100000">
                                          <p:val>
                                            <p:strVal val="#ppt_x"/>
                                          </p:val>
                                        </p:tav>
                                      </p:tavLst>
                                    </p:anim>
                                    <p:anim calcmode="lin" valueType="num">
                                      <p:cBhvr additive="base">
                                        <p:cTn id="8" dur="20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992"/>
                                        </p:tgtEl>
                                        <p:attrNameLst>
                                          <p:attrName>style.visibility</p:attrName>
                                        </p:attrNameLst>
                                      </p:cBhvr>
                                      <p:to>
                                        <p:strVal val="visible"/>
                                      </p:to>
                                    </p:set>
                                    <p:anim calcmode="lin" valueType="num">
                                      <p:cBhvr additive="base">
                                        <p:cTn id="13" dur="2000" fill="hold"/>
                                        <p:tgtEl>
                                          <p:spTgt spid="41992"/>
                                        </p:tgtEl>
                                        <p:attrNameLst>
                                          <p:attrName>ppt_x</p:attrName>
                                        </p:attrNameLst>
                                      </p:cBhvr>
                                      <p:tavLst>
                                        <p:tav tm="0">
                                          <p:val>
                                            <p:strVal val="1+#ppt_w/2"/>
                                          </p:val>
                                        </p:tav>
                                        <p:tav tm="100000">
                                          <p:val>
                                            <p:strVal val="#ppt_x"/>
                                          </p:val>
                                        </p:tav>
                                      </p:tavLst>
                                    </p:anim>
                                    <p:anim calcmode="lin" valueType="num">
                                      <p:cBhvr additive="base">
                                        <p:cTn id="14" dur="2000" fill="hold"/>
                                        <p:tgtEl>
                                          <p:spTgt spid="419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993"/>
                                        </p:tgtEl>
                                        <p:attrNameLst>
                                          <p:attrName>style.visibility</p:attrName>
                                        </p:attrNameLst>
                                      </p:cBhvr>
                                      <p:to>
                                        <p:strVal val="visible"/>
                                      </p:to>
                                    </p:set>
                                    <p:anim calcmode="lin" valueType="num">
                                      <p:cBhvr additive="base">
                                        <p:cTn id="19" dur="2000" fill="hold"/>
                                        <p:tgtEl>
                                          <p:spTgt spid="41993"/>
                                        </p:tgtEl>
                                        <p:attrNameLst>
                                          <p:attrName>ppt_x</p:attrName>
                                        </p:attrNameLst>
                                      </p:cBhvr>
                                      <p:tavLst>
                                        <p:tav tm="0">
                                          <p:val>
                                            <p:strVal val="1+#ppt_w/2"/>
                                          </p:val>
                                        </p:tav>
                                        <p:tav tm="100000">
                                          <p:val>
                                            <p:strVal val="#ppt_x"/>
                                          </p:val>
                                        </p:tav>
                                      </p:tavLst>
                                    </p:anim>
                                    <p:anim calcmode="lin" valueType="num">
                                      <p:cBhvr additive="base">
                                        <p:cTn id="20" dur="2000" fill="hold"/>
                                        <p:tgtEl>
                                          <p:spTgt spid="419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1994"/>
                                        </p:tgtEl>
                                        <p:attrNameLst>
                                          <p:attrName>style.visibility</p:attrName>
                                        </p:attrNameLst>
                                      </p:cBhvr>
                                      <p:to>
                                        <p:strVal val="visible"/>
                                      </p:to>
                                    </p:set>
                                    <p:anim calcmode="lin" valueType="num">
                                      <p:cBhvr additive="base">
                                        <p:cTn id="25" dur="2000" fill="hold"/>
                                        <p:tgtEl>
                                          <p:spTgt spid="41994"/>
                                        </p:tgtEl>
                                        <p:attrNameLst>
                                          <p:attrName>ppt_x</p:attrName>
                                        </p:attrNameLst>
                                      </p:cBhvr>
                                      <p:tavLst>
                                        <p:tav tm="0">
                                          <p:val>
                                            <p:strVal val="1+#ppt_w/2"/>
                                          </p:val>
                                        </p:tav>
                                        <p:tav tm="100000">
                                          <p:val>
                                            <p:strVal val="#ppt_x"/>
                                          </p:val>
                                        </p:tav>
                                      </p:tavLst>
                                    </p:anim>
                                    <p:anim calcmode="lin" valueType="num">
                                      <p:cBhvr additive="base">
                                        <p:cTn id="26" dur="2000" fill="hold"/>
                                        <p:tgtEl>
                                          <p:spTgt spid="4199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995"/>
                                        </p:tgtEl>
                                        <p:attrNameLst>
                                          <p:attrName>style.visibility</p:attrName>
                                        </p:attrNameLst>
                                      </p:cBhvr>
                                      <p:to>
                                        <p:strVal val="visible"/>
                                      </p:to>
                                    </p:set>
                                    <p:anim calcmode="lin" valueType="num">
                                      <p:cBhvr additive="base">
                                        <p:cTn id="31" dur="2000" fill="hold"/>
                                        <p:tgtEl>
                                          <p:spTgt spid="41995"/>
                                        </p:tgtEl>
                                        <p:attrNameLst>
                                          <p:attrName>ppt_x</p:attrName>
                                        </p:attrNameLst>
                                      </p:cBhvr>
                                      <p:tavLst>
                                        <p:tav tm="0">
                                          <p:val>
                                            <p:strVal val="1+#ppt_w/2"/>
                                          </p:val>
                                        </p:tav>
                                        <p:tav tm="100000">
                                          <p:val>
                                            <p:strVal val="#ppt_x"/>
                                          </p:val>
                                        </p:tav>
                                      </p:tavLst>
                                    </p:anim>
                                    <p:anim calcmode="lin" valueType="num">
                                      <p:cBhvr additive="base">
                                        <p:cTn id="32" dur="2000" fill="hold"/>
                                        <p:tgtEl>
                                          <p:spTgt spid="4199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1996"/>
                                        </p:tgtEl>
                                        <p:attrNameLst>
                                          <p:attrName>style.visibility</p:attrName>
                                        </p:attrNameLst>
                                      </p:cBhvr>
                                      <p:to>
                                        <p:strVal val="visible"/>
                                      </p:to>
                                    </p:set>
                                    <p:anim calcmode="lin" valueType="num">
                                      <p:cBhvr additive="base">
                                        <p:cTn id="37" dur="2000" fill="hold"/>
                                        <p:tgtEl>
                                          <p:spTgt spid="41996"/>
                                        </p:tgtEl>
                                        <p:attrNameLst>
                                          <p:attrName>ppt_x</p:attrName>
                                        </p:attrNameLst>
                                      </p:cBhvr>
                                      <p:tavLst>
                                        <p:tav tm="0">
                                          <p:val>
                                            <p:strVal val="1+#ppt_w/2"/>
                                          </p:val>
                                        </p:tav>
                                        <p:tav tm="100000">
                                          <p:val>
                                            <p:strVal val="#ppt_x"/>
                                          </p:val>
                                        </p:tav>
                                      </p:tavLst>
                                    </p:anim>
                                    <p:anim calcmode="lin" valueType="num">
                                      <p:cBhvr additive="base">
                                        <p:cTn id="38" dur="2000" fill="hold"/>
                                        <p:tgtEl>
                                          <p:spTgt spid="4199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mph" presetSubtype="0" fill="hold" grpId="1" nodeType="clickEffect">
                                  <p:stCondLst>
                                    <p:cond delay="0"/>
                                  </p:stCondLst>
                                  <p:childTnLst>
                                    <p:animEffect transition="out" filter="fade">
                                      <p:cBhvr>
                                        <p:cTn id="42" dur="500" tmFilter="0, 0; .2, .5; .8, .5; 1, 0"/>
                                        <p:tgtEl>
                                          <p:spTgt spid="41996"/>
                                        </p:tgtEl>
                                      </p:cBhvr>
                                    </p:animEffect>
                                    <p:animScale>
                                      <p:cBhvr>
                                        <p:cTn id="43" dur="250" autoRev="1" fill="hold"/>
                                        <p:tgtEl>
                                          <p:spTgt spid="4199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nimBg="1" autoUpdateAnimBg="0"/>
      <p:bldP spid="41992" grpId="0" autoUpdateAnimBg="0"/>
      <p:bldP spid="41993" grpId="0" autoUpdateAnimBg="0"/>
      <p:bldP spid="41994" grpId="0" autoUpdateAnimBg="0"/>
      <p:bldP spid="41995" grpId="0" autoUpdateAnimBg="0"/>
      <p:bldP spid="41996" grpId="0" animBg="1" autoUpdateAnimBg="0"/>
      <p:bldP spid="4199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519739" y="1654176"/>
            <a:ext cx="2592387" cy="1806575"/>
            <a:chOff x="2562" y="890"/>
            <a:chExt cx="1633" cy="1138"/>
          </a:xfrm>
        </p:grpSpPr>
        <p:pic>
          <p:nvPicPr>
            <p:cNvPr id="56347" name="Picture 4" descr="j04306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 y="935"/>
              <a:ext cx="1633"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8" name="Text Box 5"/>
            <p:cNvSpPr txBox="1">
              <a:spLocks noChangeArrowheads="1"/>
            </p:cNvSpPr>
            <p:nvPr/>
          </p:nvSpPr>
          <p:spPr bwMode="auto">
            <a:xfrm>
              <a:off x="2562" y="890"/>
              <a:ext cx="1633" cy="231"/>
            </a:xfrm>
            <a:prstGeom prst="rect">
              <a:avLst/>
            </a:prstGeom>
            <a:solidFill>
              <a:srgbClr val="42015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sz="1800" b="1">
                  <a:solidFill>
                    <a:srgbClr val="FFFFFF"/>
                  </a:solidFill>
                </a:rPr>
                <a:t>Need of organisation,</a:t>
              </a:r>
            </a:p>
          </p:txBody>
        </p:sp>
        <p:sp>
          <p:nvSpPr>
            <p:cNvPr id="56349" name="Text Box 6"/>
            <p:cNvSpPr txBox="1">
              <a:spLocks noChangeArrowheads="1"/>
            </p:cNvSpPr>
            <p:nvPr/>
          </p:nvSpPr>
          <p:spPr bwMode="auto">
            <a:xfrm>
              <a:off x="2562" y="1797"/>
              <a:ext cx="1633" cy="231"/>
            </a:xfrm>
            <a:prstGeom prst="rect">
              <a:avLst/>
            </a:prstGeom>
            <a:solidFill>
              <a:srgbClr val="42015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sz="1800" b="1">
                  <a:solidFill>
                    <a:srgbClr val="FFFFFF"/>
                  </a:solidFill>
                </a:rPr>
                <a:t>community or client</a:t>
              </a:r>
            </a:p>
          </p:txBody>
        </p:sp>
      </p:grpSp>
      <p:grpSp>
        <p:nvGrpSpPr>
          <p:cNvPr id="3" name="Group 7"/>
          <p:cNvGrpSpPr>
            <a:grpSpLocks/>
          </p:cNvGrpSpPr>
          <p:nvPr/>
        </p:nvGrpSpPr>
        <p:grpSpPr bwMode="auto">
          <a:xfrm>
            <a:off x="8545513" y="3305176"/>
            <a:ext cx="1816100" cy="2373313"/>
            <a:chOff x="4422" y="1976"/>
            <a:chExt cx="1144" cy="1495"/>
          </a:xfrm>
        </p:grpSpPr>
        <p:sp>
          <p:nvSpPr>
            <p:cNvPr id="56338" name="Rectangle 8"/>
            <p:cNvSpPr>
              <a:spLocks noChangeArrowheads="1"/>
            </p:cNvSpPr>
            <p:nvPr/>
          </p:nvSpPr>
          <p:spPr bwMode="auto">
            <a:xfrm>
              <a:off x="4578" y="1990"/>
              <a:ext cx="832" cy="1056"/>
            </a:xfrm>
            <a:prstGeom prst="rect">
              <a:avLst/>
            </a:prstGeom>
            <a:solidFill>
              <a:srgbClr val="42015F"/>
            </a:solidFill>
            <a:ln w="9525">
              <a:solidFill>
                <a:schemeClr val="tx1"/>
              </a:solidFill>
              <a:miter lim="800000"/>
              <a:headEnd/>
              <a:tailEnd/>
            </a:ln>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800" b="1">
                <a:solidFill>
                  <a:srgbClr val="003366"/>
                </a:solidFill>
              </a:endParaRPr>
            </a:p>
          </p:txBody>
        </p:sp>
        <p:sp>
          <p:nvSpPr>
            <p:cNvPr id="56339" name="Text Box 9"/>
            <p:cNvSpPr txBox="1">
              <a:spLocks noChangeArrowheads="1"/>
            </p:cNvSpPr>
            <p:nvPr/>
          </p:nvSpPr>
          <p:spPr bwMode="auto">
            <a:xfrm>
              <a:off x="4578" y="1976"/>
              <a:ext cx="83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r>
                <a:rPr lang="en-US" sz="1400" b="1">
                  <a:solidFill>
                    <a:srgbClr val="FFFFFF"/>
                  </a:solidFill>
                </a:rPr>
                <a:t>Volunteer</a:t>
              </a:r>
            </a:p>
            <a:p>
              <a:pPr algn="ctr" fontAlgn="base">
                <a:spcBef>
                  <a:spcPct val="0"/>
                </a:spcBef>
                <a:spcAft>
                  <a:spcPct val="0"/>
                </a:spcAft>
                <a:buClrTx/>
                <a:buFontTx/>
                <a:buNone/>
              </a:pPr>
              <a:r>
                <a:rPr lang="en-US" sz="1400" b="1">
                  <a:solidFill>
                    <a:srgbClr val="FFFFFF"/>
                  </a:solidFill>
                </a:rPr>
                <a:t>role</a:t>
              </a:r>
            </a:p>
            <a:p>
              <a:pPr algn="ctr" fontAlgn="base">
                <a:spcBef>
                  <a:spcPct val="0"/>
                </a:spcBef>
                <a:spcAft>
                  <a:spcPct val="0"/>
                </a:spcAft>
                <a:buClrTx/>
                <a:buFontTx/>
                <a:buNone/>
              </a:pPr>
              <a:r>
                <a:rPr lang="en-US" sz="1400" b="1">
                  <a:solidFill>
                    <a:srgbClr val="FFFFFF"/>
                  </a:solidFill>
                </a:rPr>
                <a:t>description</a:t>
              </a:r>
            </a:p>
          </p:txBody>
        </p:sp>
        <p:sp>
          <p:nvSpPr>
            <p:cNvPr id="56340" name="Line 10"/>
            <p:cNvSpPr>
              <a:spLocks noChangeShapeType="1"/>
            </p:cNvSpPr>
            <p:nvPr/>
          </p:nvSpPr>
          <p:spPr bwMode="auto">
            <a:xfrm>
              <a:off x="4630" y="2470"/>
              <a:ext cx="728" cy="0"/>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56341" name="Line 11"/>
            <p:cNvSpPr>
              <a:spLocks noChangeShapeType="1"/>
            </p:cNvSpPr>
            <p:nvPr/>
          </p:nvSpPr>
          <p:spPr bwMode="auto">
            <a:xfrm>
              <a:off x="4630" y="2566"/>
              <a:ext cx="728" cy="0"/>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56342" name="Line 12"/>
            <p:cNvSpPr>
              <a:spLocks noChangeShapeType="1"/>
            </p:cNvSpPr>
            <p:nvPr/>
          </p:nvSpPr>
          <p:spPr bwMode="auto">
            <a:xfrm>
              <a:off x="4630" y="2662"/>
              <a:ext cx="728" cy="0"/>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56343" name="Line 13"/>
            <p:cNvSpPr>
              <a:spLocks noChangeShapeType="1"/>
            </p:cNvSpPr>
            <p:nvPr/>
          </p:nvSpPr>
          <p:spPr bwMode="auto">
            <a:xfrm>
              <a:off x="4630" y="2758"/>
              <a:ext cx="728" cy="0"/>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56344" name="Line 14"/>
            <p:cNvSpPr>
              <a:spLocks noChangeShapeType="1"/>
            </p:cNvSpPr>
            <p:nvPr/>
          </p:nvSpPr>
          <p:spPr bwMode="auto">
            <a:xfrm>
              <a:off x="4630" y="2854"/>
              <a:ext cx="728" cy="0"/>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56345" name="Line 15"/>
            <p:cNvSpPr>
              <a:spLocks noChangeShapeType="1"/>
            </p:cNvSpPr>
            <p:nvPr/>
          </p:nvSpPr>
          <p:spPr bwMode="auto">
            <a:xfrm>
              <a:off x="4630" y="2950"/>
              <a:ext cx="728" cy="0"/>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sp>
          <p:nvSpPr>
            <p:cNvPr id="56346" name="Text Box 16"/>
            <p:cNvSpPr txBox="1">
              <a:spLocks noChangeArrowheads="1"/>
            </p:cNvSpPr>
            <p:nvPr/>
          </p:nvSpPr>
          <p:spPr bwMode="auto">
            <a:xfrm>
              <a:off x="4422" y="3067"/>
              <a:ext cx="11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sz="1800" b="1"/>
                <a:t>Volunteer roles</a:t>
              </a:r>
            </a:p>
          </p:txBody>
        </p:sp>
      </p:grpSp>
      <p:sp>
        <p:nvSpPr>
          <p:cNvPr id="57361" name="AutoShape 17"/>
          <p:cNvSpPr>
            <a:spLocks noChangeArrowheads="1"/>
          </p:cNvSpPr>
          <p:nvPr/>
        </p:nvSpPr>
        <p:spPr bwMode="auto">
          <a:xfrm>
            <a:off x="4727575" y="4822826"/>
            <a:ext cx="3455988" cy="942975"/>
          </a:xfrm>
          <a:prstGeom prst="leftArrow">
            <a:avLst>
              <a:gd name="adj1" fmla="val 67000"/>
              <a:gd name="adj2" fmla="val 59285"/>
            </a:avLst>
          </a:prstGeom>
          <a:solidFill>
            <a:srgbClr val="8CC81A"/>
          </a:solidFill>
          <a:ln w="9525">
            <a:solidFill>
              <a:schemeClr val="tx1"/>
            </a:solidFill>
            <a:miter lim="800000"/>
            <a:headEnd/>
            <a:tailEnd/>
          </a:ln>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800" b="1"/>
          </a:p>
        </p:txBody>
      </p:sp>
      <p:sp>
        <p:nvSpPr>
          <p:cNvPr id="57362" name="Text Box 18"/>
          <p:cNvSpPr txBox="1">
            <a:spLocks noChangeArrowheads="1"/>
          </p:cNvSpPr>
          <p:nvPr/>
        </p:nvSpPr>
        <p:spPr bwMode="auto">
          <a:xfrm>
            <a:off x="5375275" y="5686426"/>
            <a:ext cx="2808288" cy="415925"/>
          </a:xfrm>
          <a:prstGeom prst="rect">
            <a:avLst/>
          </a:prstGeom>
          <a:solidFill>
            <a:srgbClr val="42015F"/>
          </a:solidFill>
          <a:ln>
            <a:noFill/>
          </a:ln>
          <a:extLs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sz="2000" b="1">
                <a:solidFill>
                  <a:srgbClr val="FFFFFF"/>
                </a:solidFill>
              </a:rPr>
              <a:t>Recruitment method</a:t>
            </a:r>
          </a:p>
        </p:txBody>
      </p:sp>
      <p:sp>
        <p:nvSpPr>
          <p:cNvPr id="57363" name="Text Box 19"/>
          <p:cNvSpPr txBox="1">
            <a:spLocks noChangeArrowheads="1"/>
          </p:cNvSpPr>
          <p:nvPr/>
        </p:nvSpPr>
        <p:spPr bwMode="auto">
          <a:xfrm>
            <a:off x="5375275" y="6191250"/>
            <a:ext cx="2806700" cy="406400"/>
          </a:xfrm>
          <a:prstGeom prst="rect">
            <a:avLst/>
          </a:prstGeom>
          <a:solidFill>
            <a:srgbClr val="4201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sz="2000" b="1">
                <a:solidFill>
                  <a:srgbClr val="FFFFFF"/>
                </a:solidFill>
              </a:rPr>
              <a:t>Medium of contact</a:t>
            </a:r>
          </a:p>
        </p:txBody>
      </p:sp>
      <p:sp>
        <p:nvSpPr>
          <p:cNvPr id="57364" name="AutoShape 20"/>
          <p:cNvSpPr>
            <a:spLocks noChangeArrowheads="1"/>
          </p:cNvSpPr>
          <p:nvPr/>
        </p:nvSpPr>
        <p:spPr bwMode="auto">
          <a:xfrm rot="-1837116">
            <a:off x="3071813" y="2157414"/>
            <a:ext cx="2303462" cy="720725"/>
          </a:xfrm>
          <a:prstGeom prst="curvedDownArrow">
            <a:avLst>
              <a:gd name="adj1" fmla="val 63921"/>
              <a:gd name="adj2" fmla="val 127841"/>
              <a:gd name="adj3" fmla="val 57532"/>
            </a:avLst>
          </a:prstGeom>
          <a:solidFill>
            <a:srgbClr val="8CC81A"/>
          </a:solidFill>
          <a:ln w="9525">
            <a:solidFill>
              <a:srgbClr val="42015F"/>
            </a:solidFill>
            <a:miter lim="800000"/>
            <a:headEnd/>
            <a:tailEnd/>
          </a:ln>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2000" b="1">
              <a:solidFill>
                <a:srgbClr val="003366"/>
              </a:solidFill>
            </a:endParaRPr>
          </a:p>
        </p:txBody>
      </p:sp>
      <p:sp>
        <p:nvSpPr>
          <p:cNvPr id="57365" name="AutoShape 21"/>
          <p:cNvSpPr>
            <a:spLocks noChangeArrowheads="1"/>
          </p:cNvSpPr>
          <p:nvPr/>
        </p:nvSpPr>
        <p:spPr bwMode="auto">
          <a:xfrm rot="1855354">
            <a:off x="8293101" y="2085976"/>
            <a:ext cx="2303463" cy="720725"/>
          </a:xfrm>
          <a:prstGeom prst="curvedDownArrow">
            <a:avLst>
              <a:gd name="adj1" fmla="val 63921"/>
              <a:gd name="adj2" fmla="val 127841"/>
              <a:gd name="adj3" fmla="val 57532"/>
            </a:avLst>
          </a:prstGeom>
          <a:solidFill>
            <a:srgbClr val="8CC81A"/>
          </a:solidFill>
          <a:ln w="9525">
            <a:solidFill>
              <a:srgbClr val="42015F"/>
            </a:solidFill>
            <a:miter lim="800000"/>
            <a:headEnd/>
            <a:tailEnd/>
          </a:ln>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2000" b="1">
              <a:solidFill>
                <a:srgbClr val="003366"/>
              </a:solidFill>
            </a:endParaRPr>
          </a:p>
        </p:txBody>
      </p:sp>
      <p:grpSp>
        <p:nvGrpSpPr>
          <p:cNvPr id="4" name="Group 22"/>
          <p:cNvGrpSpPr>
            <a:grpSpLocks/>
          </p:cNvGrpSpPr>
          <p:nvPr/>
        </p:nvGrpSpPr>
        <p:grpSpPr bwMode="auto">
          <a:xfrm>
            <a:off x="2424113" y="3238500"/>
            <a:ext cx="2233612" cy="1936750"/>
            <a:chOff x="657" y="2024"/>
            <a:chExt cx="1407" cy="1220"/>
          </a:xfrm>
        </p:grpSpPr>
        <p:sp>
          <p:nvSpPr>
            <p:cNvPr id="56333" name="Text Box 23"/>
            <p:cNvSpPr txBox="1">
              <a:spLocks noChangeArrowheads="1"/>
            </p:cNvSpPr>
            <p:nvPr/>
          </p:nvSpPr>
          <p:spPr bwMode="auto">
            <a:xfrm>
              <a:off x="657" y="2840"/>
              <a:ext cx="1407" cy="404"/>
            </a:xfrm>
            <a:prstGeom prst="rect">
              <a:avLst/>
            </a:prstGeom>
            <a:solidFill>
              <a:srgbClr val="4201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sz="1800" b="1">
                  <a:solidFill>
                    <a:srgbClr val="FFFFFF"/>
                  </a:solidFill>
                </a:rPr>
                <a:t>Potential volunteers</a:t>
              </a:r>
            </a:p>
          </p:txBody>
        </p:sp>
        <p:sp>
          <p:nvSpPr>
            <p:cNvPr id="56334" name="Text Box 24"/>
            <p:cNvSpPr txBox="1">
              <a:spLocks noChangeArrowheads="1"/>
            </p:cNvSpPr>
            <p:nvPr/>
          </p:nvSpPr>
          <p:spPr bwMode="auto">
            <a:xfrm>
              <a:off x="657" y="2024"/>
              <a:ext cx="1407" cy="231"/>
            </a:xfrm>
            <a:prstGeom prst="rect">
              <a:avLst/>
            </a:prstGeom>
            <a:solidFill>
              <a:srgbClr val="4201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sz="1800" b="1">
                  <a:solidFill>
                    <a:srgbClr val="FFFFFF"/>
                  </a:solidFill>
                </a:rPr>
                <a:t>Target group</a:t>
              </a:r>
            </a:p>
          </p:txBody>
        </p:sp>
        <p:pic>
          <p:nvPicPr>
            <p:cNvPr id="56335" name="Picture 25" descr="j04317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 y="2251"/>
              <a:ext cx="572" cy="5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36" name="Picture 26" descr="j04330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4" y="2251"/>
              <a:ext cx="589" cy="5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37" name="Picture 27" descr="j04265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 y="2251"/>
              <a:ext cx="392" cy="59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7372" name="Text Box 28"/>
          <p:cNvSpPr txBox="1">
            <a:spLocks noChangeArrowheads="1"/>
          </p:cNvSpPr>
          <p:nvPr/>
        </p:nvSpPr>
        <p:spPr bwMode="auto">
          <a:xfrm>
            <a:off x="5376863" y="5038726"/>
            <a:ext cx="2735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b="1"/>
              <a:t>“MESSAGE”</a:t>
            </a:r>
          </a:p>
        </p:txBody>
      </p:sp>
      <p:sp>
        <p:nvSpPr>
          <p:cNvPr id="56332" name="Title 29"/>
          <p:cNvSpPr>
            <a:spLocks noGrp="1"/>
          </p:cNvSpPr>
          <p:nvPr>
            <p:ph type="title"/>
          </p:nvPr>
        </p:nvSpPr>
        <p:spPr>
          <a:xfrm>
            <a:off x="2054325" y="175780"/>
            <a:ext cx="8500938" cy="782340"/>
          </a:xfrm>
        </p:spPr>
        <p:txBody>
          <a:bodyPr/>
          <a:lstStyle/>
          <a:p>
            <a:r>
              <a:rPr lang="en-GB" dirty="0" smtClean="0"/>
              <a:t>MEETING NEEDS &amp; MOTIVATIONS</a:t>
            </a:r>
          </a:p>
        </p:txBody>
      </p:sp>
      <p:pic>
        <p:nvPicPr>
          <p:cNvPr id="30" name="Picture 21" descr="VN ENTERPRISES LTD RGB - Copy.jpg"/>
          <p:cNvPicPr>
            <a:picLocks noChangeAspect="1"/>
          </p:cNvPicPr>
          <p:nvPr/>
        </p:nvPicPr>
        <p:blipFill rotWithShape="1">
          <a:blip r:embed="rId6" cstate="print"/>
          <a:srcRect l="1616" t="7658" r="3096" b="3474"/>
          <a:stretch/>
        </p:blipFill>
        <p:spPr bwMode="auto">
          <a:xfrm>
            <a:off x="2054326" y="837901"/>
            <a:ext cx="2241475" cy="881783"/>
          </a:xfrm>
          <a:prstGeom prst="rect">
            <a:avLst/>
          </a:prstGeom>
          <a:noFill/>
          <a:ln w="9525">
            <a:noFill/>
            <a:miter lim="800000"/>
            <a:headEnd/>
            <a:tailEnd/>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9032" y="3718493"/>
            <a:ext cx="3733800" cy="1037167"/>
          </a:xfrm>
          <a:prstGeom prst="rect">
            <a:avLst/>
          </a:prstGeom>
        </p:spPr>
      </p:pic>
    </p:spTree>
    <p:extLst>
      <p:ext uri="{BB962C8B-B14F-4D97-AF65-F5344CB8AC3E}">
        <p14:creationId xmlns:p14="http://schemas.microsoft.com/office/powerpoint/2010/main" val="3770624201"/>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800226" y="5666443"/>
            <a:ext cx="5159375" cy="912813"/>
            <a:chOff x="175" y="3645"/>
            <a:chExt cx="3250" cy="575"/>
          </a:xfrm>
        </p:grpSpPr>
        <p:sp>
          <p:nvSpPr>
            <p:cNvPr id="5" name="Text Box 8"/>
            <p:cNvSpPr txBox="1">
              <a:spLocks noChangeArrowheads="1"/>
            </p:cNvSpPr>
            <p:nvPr/>
          </p:nvSpPr>
          <p:spPr bwMode="auto">
            <a:xfrm>
              <a:off x="341" y="3645"/>
              <a:ext cx="3084" cy="294"/>
            </a:xfrm>
            <a:prstGeom prst="rect">
              <a:avLst/>
            </a:prstGeom>
            <a:solidFill>
              <a:srgbClr val="A4C736"/>
            </a:solidFill>
            <a:ln w="9525">
              <a:solidFill>
                <a:srgbClr val="A4C736"/>
              </a:solidFill>
              <a:miter lim="800000"/>
              <a:headEnd/>
              <a:tailEnd/>
            </a:ln>
          </p:spPr>
          <p:txBody>
            <a:bodyPr>
              <a:spAutoFit/>
            </a:bodyPr>
            <a:lstStyle/>
            <a:p>
              <a:pPr algn="ctr" fontAlgn="base">
                <a:spcBef>
                  <a:spcPct val="50000"/>
                </a:spcBef>
                <a:spcAft>
                  <a:spcPct val="0"/>
                </a:spcAft>
              </a:pPr>
              <a:r>
                <a:rPr lang="en-GB" sz="2400" b="1">
                  <a:solidFill>
                    <a:srgbClr val="003366"/>
                  </a:solidFill>
                  <a:cs typeface="Arial" panose="020B0604020202020204" pitchFamily="34" charset="0"/>
                </a:rPr>
                <a:t>Closing a volunteer relationship</a:t>
              </a:r>
            </a:p>
          </p:txBody>
        </p:sp>
        <p:sp>
          <p:nvSpPr>
            <p:cNvPr id="6" name="Text Box 3"/>
            <p:cNvSpPr txBox="1">
              <a:spLocks noChangeArrowheads="1"/>
            </p:cNvSpPr>
            <p:nvPr/>
          </p:nvSpPr>
          <p:spPr bwMode="auto">
            <a:xfrm>
              <a:off x="175" y="4001"/>
              <a:ext cx="3084" cy="219"/>
            </a:xfrm>
            <a:prstGeom prst="rect">
              <a:avLst/>
            </a:prstGeom>
            <a:noFill/>
            <a:ln w="9525">
              <a:noFill/>
              <a:miter lim="800000"/>
              <a:headEnd/>
              <a:tailEnd/>
            </a:ln>
          </p:spPr>
          <p:txBody>
            <a:bodyPr anchor="ctr">
              <a:spAutoFit/>
            </a:bodyPr>
            <a:lstStyle/>
            <a:p>
              <a:pPr marL="530225" indent="-263525" eaLnBrk="0" fontAlgn="base" hangingPunct="0">
                <a:lnSpc>
                  <a:spcPct val="75000"/>
                </a:lnSpc>
                <a:spcBef>
                  <a:spcPct val="50000"/>
                </a:spcBef>
                <a:spcAft>
                  <a:spcPct val="0"/>
                </a:spcAft>
              </a:pPr>
              <a:r>
                <a:rPr lang="en-US" sz="2200" b="1" dirty="0">
                  <a:solidFill>
                    <a:srgbClr val="4F2170"/>
                  </a:solidFill>
                  <a:cs typeface="Arial" panose="020B0604020202020204" pitchFamily="34" charset="0"/>
                </a:rPr>
                <a:t>Exit interview/questionnaires</a:t>
              </a:r>
            </a:p>
          </p:txBody>
        </p:sp>
      </p:grpSp>
      <p:grpSp>
        <p:nvGrpSpPr>
          <p:cNvPr id="7" name="Group 16"/>
          <p:cNvGrpSpPr>
            <a:grpSpLocks/>
          </p:cNvGrpSpPr>
          <p:nvPr/>
        </p:nvGrpSpPr>
        <p:grpSpPr bwMode="auto">
          <a:xfrm>
            <a:off x="1799686" y="1196975"/>
            <a:ext cx="5161502" cy="2460706"/>
            <a:chOff x="275686" y="1196975"/>
            <a:chExt cx="5161502" cy="2460254"/>
          </a:xfrm>
        </p:grpSpPr>
        <p:sp>
          <p:nvSpPr>
            <p:cNvPr id="8" name="Text Box 4"/>
            <p:cNvSpPr txBox="1">
              <a:spLocks noChangeArrowheads="1"/>
            </p:cNvSpPr>
            <p:nvPr/>
          </p:nvSpPr>
          <p:spPr bwMode="auto">
            <a:xfrm>
              <a:off x="275686" y="1733625"/>
              <a:ext cx="4895850" cy="1923604"/>
            </a:xfrm>
            <a:prstGeom prst="rect">
              <a:avLst/>
            </a:prstGeom>
            <a:noFill/>
            <a:ln w="9525">
              <a:noFill/>
              <a:miter lim="800000"/>
              <a:headEnd/>
              <a:tailEnd/>
            </a:ln>
          </p:spPr>
          <p:txBody>
            <a:bodyPr>
              <a:spAutoFit/>
            </a:bodyPr>
            <a:lstStyle/>
            <a:p>
              <a:pPr marL="266700" eaLnBrk="0" fontAlgn="base" hangingPunct="0">
                <a:spcBef>
                  <a:spcPct val="0"/>
                </a:spcBef>
                <a:spcAft>
                  <a:spcPct val="0"/>
                </a:spcAft>
              </a:pPr>
              <a:r>
                <a:rPr lang="en-US" sz="2200" b="1" dirty="0">
                  <a:solidFill>
                    <a:srgbClr val="4F2170"/>
                  </a:solidFill>
                  <a:cs typeface="Arial" panose="020B0604020202020204" pitchFamily="34" charset="0"/>
                </a:rPr>
                <a:t>Volunteer agreement</a:t>
              </a:r>
              <a:endParaRPr lang="en-US" sz="800" b="1" dirty="0">
                <a:solidFill>
                  <a:srgbClr val="4F2170"/>
                </a:solidFill>
                <a:cs typeface="Arial" panose="020B0604020202020204" pitchFamily="34" charset="0"/>
              </a:endParaRPr>
            </a:p>
            <a:p>
              <a:pPr marL="266700" eaLnBrk="0" fontAlgn="base" hangingPunct="0">
                <a:spcBef>
                  <a:spcPct val="0"/>
                </a:spcBef>
                <a:spcAft>
                  <a:spcPts val="600"/>
                </a:spcAft>
              </a:pPr>
              <a:r>
                <a:rPr lang="en-US" sz="2200" b="1" dirty="0">
                  <a:solidFill>
                    <a:srgbClr val="4F2170"/>
                  </a:solidFill>
                  <a:cs typeface="Arial" panose="020B0604020202020204" pitchFamily="34" charset="0"/>
                </a:rPr>
                <a:t>Induction </a:t>
              </a:r>
              <a:endParaRPr lang="en-US" sz="800" b="1" dirty="0">
                <a:solidFill>
                  <a:srgbClr val="4F2170"/>
                </a:solidFill>
                <a:cs typeface="Arial" panose="020B0604020202020204" pitchFamily="34" charset="0"/>
              </a:endParaRPr>
            </a:p>
            <a:p>
              <a:pPr marL="266700" eaLnBrk="0" fontAlgn="base" hangingPunct="0">
                <a:spcBef>
                  <a:spcPct val="0"/>
                </a:spcBef>
                <a:spcAft>
                  <a:spcPct val="0"/>
                </a:spcAft>
              </a:pPr>
              <a:r>
                <a:rPr lang="en-US" sz="2200" b="1" dirty="0">
                  <a:solidFill>
                    <a:srgbClr val="4F2170"/>
                  </a:solidFill>
                  <a:cs typeface="Arial" panose="020B0604020202020204" pitchFamily="34" charset="0"/>
                </a:rPr>
                <a:t>Training</a:t>
              </a:r>
              <a:endParaRPr lang="en-US" sz="800" b="1" dirty="0">
                <a:solidFill>
                  <a:srgbClr val="4F2170"/>
                </a:solidFill>
                <a:cs typeface="Arial" panose="020B0604020202020204" pitchFamily="34" charset="0"/>
              </a:endParaRPr>
            </a:p>
            <a:p>
              <a:pPr marL="266700" eaLnBrk="0" fontAlgn="base" hangingPunct="0">
                <a:spcBef>
                  <a:spcPct val="0"/>
                </a:spcBef>
                <a:spcAft>
                  <a:spcPct val="0"/>
                </a:spcAft>
              </a:pPr>
              <a:r>
                <a:rPr lang="en-US" sz="2200" b="1" dirty="0">
                  <a:solidFill>
                    <a:srgbClr val="4F2170"/>
                  </a:solidFill>
                  <a:cs typeface="Arial" panose="020B0604020202020204" pitchFamily="34" charset="0"/>
                </a:rPr>
                <a:t>Clear code of practice</a:t>
              </a:r>
              <a:endParaRPr lang="en-US" sz="800" b="1" dirty="0">
                <a:solidFill>
                  <a:srgbClr val="4F2170"/>
                </a:solidFill>
                <a:cs typeface="Arial" panose="020B0604020202020204" pitchFamily="34" charset="0"/>
              </a:endParaRPr>
            </a:p>
            <a:p>
              <a:pPr marL="266700" eaLnBrk="0" fontAlgn="base" hangingPunct="0">
                <a:spcBef>
                  <a:spcPct val="0"/>
                </a:spcBef>
                <a:spcAft>
                  <a:spcPct val="0"/>
                </a:spcAft>
              </a:pPr>
              <a:r>
                <a:rPr lang="en-US" sz="2200" b="1" dirty="0">
                  <a:solidFill>
                    <a:srgbClr val="4F2170"/>
                  </a:solidFill>
                  <a:cs typeface="Arial" panose="020B0604020202020204" pitchFamily="34" charset="0"/>
                </a:rPr>
                <a:t>Settling in period and review</a:t>
              </a:r>
            </a:p>
          </p:txBody>
        </p:sp>
        <p:sp>
          <p:nvSpPr>
            <p:cNvPr id="9" name="Text Box 6"/>
            <p:cNvSpPr txBox="1">
              <a:spLocks noChangeArrowheads="1"/>
            </p:cNvSpPr>
            <p:nvPr/>
          </p:nvSpPr>
          <p:spPr bwMode="auto">
            <a:xfrm>
              <a:off x="541338" y="1196975"/>
              <a:ext cx="4895850" cy="466725"/>
            </a:xfrm>
            <a:prstGeom prst="rect">
              <a:avLst/>
            </a:prstGeom>
            <a:solidFill>
              <a:srgbClr val="A4C736"/>
            </a:solidFill>
            <a:ln w="9525">
              <a:solidFill>
                <a:srgbClr val="A4C736"/>
              </a:solidFill>
              <a:miter lim="800000"/>
              <a:headEnd/>
              <a:tailEnd/>
            </a:ln>
          </p:spPr>
          <p:txBody>
            <a:bodyPr>
              <a:spAutoFit/>
            </a:bodyPr>
            <a:lstStyle/>
            <a:p>
              <a:pPr fontAlgn="base">
                <a:spcBef>
                  <a:spcPct val="50000"/>
                </a:spcBef>
                <a:spcAft>
                  <a:spcPct val="0"/>
                </a:spcAft>
              </a:pPr>
              <a:r>
                <a:rPr lang="en-GB" sz="2400" b="1" dirty="0">
                  <a:solidFill>
                    <a:srgbClr val="003366"/>
                  </a:solidFill>
                  <a:cs typeface="Arial" panose="020B0604020202020204" pitchFamily="34" charset="0"/>
                </a:rPr>
                <a:t>Getting off to a good start</a:t>
              </a:r>
            </a:p>
          </p:txBody>
        </p:sp>
      </p:grpSp>
      <p:grpSp>
        <p:nvGrpSpPr>
          <p:cNvPr id="10" name="Group 17"/>
          <p:cNvGrpSpPr>
            <a:grpSpLocks/>
          </p:cNvGrpSpPr>
          <p:nvPr/>
        </p:nvGrpSpPr>
        <p:grpSpPr bwMode="auto">
          <a:xfrm>
            <a:off x="1872236" y="3633662"/>
            <a:ext cx="6768554" cy="1973111"/>
            <a:chOff x="364867" y="3634181"/>
            <a:chExt cx="6173788" cy="1972393"/>
          </a:xfrm>
        </p:grpSpPr>
        <p:sp>
          <p:nvSpPr>
            <p:cNvPr id="11" name="Text Box 5"/>
            <p:cNvSpPr txBox="1">
              <a:spLocks noChangeArrowheads="1"/>
            </p:cNvSpPr>
            <p:nvPr/>
          </p:nvSpPr>
          <p:spPr bwMode="auto">
            <a:xfrm>
              <a:off x="364867" y="4160550"/>
              <a:ext cx="6173788" cy="1446024"/>
            </a:xfrm>
            <a:prstGeom prst="rect">
              <a:avLst/>
            </a:prstGeom>
            <a:noFill/>
            <a:ln w="9525">
              <a:noFill/>
              <a:miter lim="800000"/>
              <a:headEnd/>
              <a:tailEnd/>
            </a:ln>
          </p:spPr>
          <p:txBody>
            <a:bodyPr wrap="square">
              <a:spAutoFit/>
            </a:bodyPr>
            <a:lstStyle/>
            <a:p>
              <a:pPr marL="266700" indent="-17463" eaLnBrk="0" fontAlgn="base" hangingPunct="0">
                <a:spcBef>
                  <a:spcPct val="0"/>
                </a:spcBef>
                <a:spcAft>
                  <a:spcPct val="0"/>
                </a:spcAft>
              </a:pPr>
              <a:r>
                <a:rPr lang="en-US" sz="2200" b="1" dirty="0">
                  <a:solidFill>
                    <a:srgbClr val="4F2170"/>
                  </a:solidFill>
                  <a:cs typeface="Arial" panose="020B0604020202020204" pitchFamily="34" charset="0"/>
                </a:rPr>
                <a:t>Support and Supervision</a:t>
              </a:r>
            </a:p>
            <a:p>
              <a:pPr marL="266700" indent="-17463" eaLnBrk="0" fontAlgn="base" hangingPunct="0">
                <a:spcBef>
                  <a:spcPct val="0"/>
                </a:spcBef>
                <a:spcAft>
                  <a:spcPct val="0"/>
                </a:spcAft>
              </a:pPr>
              <a:r>
                <a:rPr lang="en-US" sz="2200" b="1" dirty="0">
                  <a:solidFill>
                    <a:srgbClr val="4F2170"/>
                  </a:solidFill>
                  <a:cs typeface="Arial" panose="020B0604020202020204" pitchFamily="34" charset="0"/>
                </a:rPr>
                <a:t>Continued role related training</a:t>
              </a:r>
              <a:endParaRPr lang="en-US" sz="800" b="1" dirty="0">
                <a:solidFill>
                  <a:srgbClr val="4F2170"/>
                </a:solidFill>
                <a:cs typeface="Arial" panose="020B0604020202020204" pitchFamily="34" charset="0"/>
              </a:endParaRPr>
            </a:p>
            <a:p>
              <a:pPr marL="266700" indent="-17463" eaLnBrk="0" fontAlgn="base" hangingPunct="0">
                <a:spcBef>
                  <a:spcPct val="0"/>
                </a:spcBef>
                <a:spcAft>
                  <a:spcPct val="0"/>
                </a:spcAft>
              </a:pPr>
              <a:r>
                <a:rPr lang="en-GB" sz="2200" b="1" dirty="0">
                  <a:solidFill>
                    <a:srgbClr val="4F2170"/>
                  </a:solidFill>
                  <a:cs typeface="Arial" panose="020B0604020202020204" pitchFamily="34" charset="0"/>
                </a:rPr>
                <a:t>Recognition</a:t>
              </a:r>
            </a:p>
            <a:p>
              <a:pPr marL="266700" indent="-17463" eaLnBrk="0" fontAlgn="base" hangingPunct="0">
                <a:spcBef>
                  <a:spcPct val="0"/>
                </a:spcBef>
                <a:spcAft>
                  <a:spcPct val="0"/>
                </a:spcAft>
              </a:pPr>
              <a:r>
                <a:rPr lang="en-US" sz="2200" b="1" dirty="0">
                  <a:solidFill>
                    <a:srgbClr val="4F2170"/>
                  </a:solidFill>
                  <a:cs typeface="Arial" panose="020B0604020202020204" pitchFamily="34" charset="0"/>
                </a:rPr>
                <a:t>Procedures for dealing with difficult situations</a:t>
              </a:r>
              <a:endParaRPr lang="en-GB" sz="2200" b="1" dirty="0">
                <a:solidFill>
                  <a:srgbClr val="4F2170"/>
                </a:solidFill>
                <a:cs typeface="Arial" panose="020B0604020202020204" pitchFamily="34" charset="0"/>
              </a:endParaRPr>
            </a:p>
          </p:txBody>
        </p:sp>
        <p:sp>
          <p:nvSpPr>
            <p:cNvPr id="12" name="Text Box 7"/>
            <p:cNvSpPr txBox="1">
              <a:spLocks noChangeArrowheads="1"/>
            </p:cNvSpPr>
            <p:nvPr/>
          </p:nvSpPr>
          <p:spPr bwMode="auto">
            <a:xfrm>
              <a:off x="539552" y="3634181"/>
              <a:ext cx="4895850" cy="466725"/>
            </a:xfrm>
            <a:prstGeom prst="rect">
              <a:avLst/>
            </a:prstGeom>
            <a:solidFill>
              <a:srgbClr val="A4C736"/>
            </a:solidFill>
            <a:ln w="9525">
              <a:solidFill>
                <a:srgbClr val="A4C736"/>
              </a:solidFill>
              <a:miter lim="800000"/>
              <a:headEnd/>
              <a:tailEnd/>
            </a:ln>
          </p:spPr>
          <p:txBody>
            <a:bodyPr>
              <a:spAutoFit/>
            </a:bodyPr>
            <a:lstStyle/>
            <a:p>
              <a:pPr fontAlgn="base">
                <a:spcBef>
                  <a:spcPct val="50000"/>
                </a:spcBef>
                <a:spcAft>
                  <a:spcPct val="0"/>
                </a:spcAft>
              </a:pPr>
              <a:r>
                <a:rPr lang="en-GB" sz="2400" b="1" dirty="0">
                  <a:solidFill>
                    <a:srgbClr val="003366"/>
                  </a:solidFill>
                  <a:cs typeface="Arial" panose="020B0604020202020204" pitchFamily="34" charset="0"/>
                </a:rPr>
                <a:t>Keeping the volunteer</a:t>
              </a:r>
            </a:p>
          </p:txBody>
        </p:sp>
      </p:grpSp>
      <p:sp>
        <p:nvSpPr>
          <p:cNvPr id="13" name="AutoShape 16"/>
          <p:cNvSpPr>
            <a:spLocks noChangeArrowheads="1"/>
          </p:cNvSpPr>
          <p:nvPr/>
        </p:nvSpPr>
        <p:spPr bwMode="auto">
          <a:xfrm>
            <a:off x="1992313" y="549276"/>
            <a:ext cx="7631112" cy="536575"/>
          </a:xfrm>
          <a:prstGeom prst="roundRect">
            <a:avLst>
              <a:gd name="adj" fmla="val 16667"/>
            </a:avLst>
          </a:prstGeom>
          <a:noFill/>
          <a:ln w="9525">
            <a:noFill/>
            <a:round/>
            <a:headEnd/>
            <a:tailEnd/>
          </a:ln>
        </p:spPr>
        <p:txBody>
          <a:bodyPr anchor="b"/>
          <a:lstStyle/>
          <a:p>
            <a:pPr fontAlgn="base">
              <a:lnSpc>
                <a:spcPct val="90000"/>
              </a:lnSpc>
              <a:spcBef>
                <a:spcPct val="0"/>
              </a:spcBef>
              <a:spcAft>
                <a:spcPct val="0"/>
              </a:spcAft>
            </a:pPr>
            <a:r>
              <a:rPr lang="en-GB" sz="3600" b="1" dirty="0">
                <a:solidFill>
                  <a:srgbClr val="4F2170"/>
                </a:solidFill>
                <a:cs typeface="Arial" panose="020B0604020202020204" pitchFamily="34" charset="0"/>
              </a:rPr>
              <a:t>Effective Management</a:t>
            </a:r>
          </a:p>
        </p:txBody>
      </p:sp>
      <p:sp>
        <p:nvSpPr>
          <p:cNvPr id="14" name="Text Box 9"/>
          <p:cNvSpPr txBox="1">
            <a:spLocks noChangeArrowheads="1"/>
          </p:cNvSpPr>
          <p:nvPr/>
        </p:nvSpPr>
        <p:spPr bwMode="auto">
          <a:xfrm>
            <a:off x="8412702" y="-430951"/>
            <a:ext cx="1890712" cy="8294578"/>
          </a:xfrm>
          <a:prstGeom prst="rect">
            <a:avLst/>
          </a:prstGeom>
          <a:solidFill>
            <a:srgbClr val="4F2170"/>
          </a:solidFill>
          <a:ln w="38100">
            <a:noFill/>
            <a:miter lim="800000"/>
            <a:headEnd/>
            <a:tailEnd/>
          </a:ln>
        </p:spPr>
        <p:txBody>
          <a:bodyPr anchor="ctr">
            <a:spAutoFit/>
          </a:bodyPr>
          <a:lstStyle/>
          <a:p>
            <a:pPr algn="ctr" eaLnBrk="0" fontAlgn="base" hangingPunct="0">
              <a:spcBef>
                <a:spcPct val="50000"/>
              </a:spcBef>
              <a:spcAft>
                <a:spcPct val="0"/>
              </a:spcAft>
            </a:pPr>
            <a:endParaRPr lang="en-US" sz="2600" b="1" dirty="0">
              <a:solidFill>
                <a:srgbClr val="003366"/>
              </a:solidFill>
            </a:endParaRPr>
          </a:p>
          <a:p>
            <a:pPr algn="ctr" eaLnBrk="0" fontAlgn="base" hangingPunct="0">
              <a:spcBef>
                <a:spcPct val="50000"/>
              </a:spcBef>
              <a:spcAft>
                <a:spcPct val="0"/>
              </a:spcAft>
            </a:pPr>
            <a:endParaRPr lang="en-US" sz="2600" b="1" dirty="0">
              <a:solidFill>
                <a:srgbClr val="003366"/>
              </a:solidFill>
            </a:endParaRPr>
          </a:p>
          <a:p>
            <a:pPr algn="ctr" eaLnBrk="0" fontAlgn="base" hangingPunct="0">
              <a:spcBef>
                <a:spcPct val="50000"/>
              </a:spcBef>
              <a:spcAft>
                <a:spcPct val="0"/>
              </a:spcAft>
            </a:pPr>
            <a:endParaRPr lang="en-US" sz="2600" b="1" dirty="0">
              <a:solidFill>
                <a:srgbClr val="003366"/>
              </a:solidFill>
            </a:endParaRPr>
          </a:p>
          <a:p>
            <a:pPr algn="ctr" eaLnBrk="0" fontAlgn="base" hangingPunct="0">
              <a:spcBef>
                <a:spcPct val="50000"/>
              </a:spcBef>
              <a:spcAft>
                <a:spcPct val="0"/>
              </a:spcAft>
            </a:pPr>
            <a:endParaRPr lang="en-US" sz="2600" b="1" dirty="0">
              <a:solidFill>
                <a:srgbClr val="003366"/>
              </a:solidFill>
            </a:endParaRPr>
          </a:p>
          <a:p>
            <a:pPr algn="ctr" eaLnBrk="0" fontAlgn="base" hangingPunct="0">
              <a:spcBef>
                <a:spcPct val="50000"/>
              </a:spcBef>
              <a:spcAft>
                <a:spcPct val="0"/>
              </a:spcAft>
            </a:pPr>
            <a:endParaRPr lang="en-US" sz="2600" b="1" dirty="0">
              <a:solidFill>
                <a:srgbClr val="003366"/>
              </a:solidFill>
            </a:endParaRPr>
          </a:p>
          <a:p>
            <a:pPr algn="ctr" eaLnBrk="0" fontAlgn="base" hangingPunct="0">
              <a:spcBef>
                <a:spcPct val="50000"/>
              </a:spcBef>
              <a:spcAft>
                <a:spcPct val="0"/>
              </a:spcAft>
            </a:pPr>
            <a:endParaRPr lang="en-US" sz="2600" b="1" dirty="0">
              <a:solidFill>
                <a:srgbClr val="003366"/>
              </a:solidFill>
            </a:endParaRPr>
          </a:p>
          <a:p>
            <a:pPr algn="ctr" eaLnBrk="0" fontAlgn="base" hangingPunct="0">
              <a:spcBef>
                <a:spcPct val="50000"/>
              </a:spcBef>
              <a:spcAft>
                <a:spcPct val="0"/>
              </a:spcAft>
            </a:pPr>
            <a:r>
              <a:rPr lang="en-US" sz="2600" b="1" dirty="0">
                <a:solidFill>
                  <a:srgbClr val="FFFFFF"/>
                </a:solidFill>
              </a:rPr>
              <a:t>Volunteer </a:t>
            </a:r>
          </a:p>
          <a:p>
            <a:pPr algn="ctr" eaLnBrk="0" fontAlgn="base" hangingPunct="0">
              <a:spcBef>
                <a:spcPct val="50000"/>
              </a:spcBef>
              <a:spcAft>
                <a:spcPct val="0"/>
              </a:spcAft>
            </a:pPr>
            <a:r>
              <a:rPr lang="en-US" sz="2600" b="1" dirty="0">
                <a:solidFill>
                  <a:srgbClr val="FFFFFF"/>
                </a:solidFill>
              </a:rPr>
              <a:t>Policy</a:t>
            </a:r>
          </a:p>
          <a:p>
            <a:pPr algn="ctr" eaLnBrk="0" fontAlgn="base" hangingPunct="0">
              <a:spcBef>
                <a:spcPct val="50000"/>
              </a:spcBef>
              <a:spcAft>
                <a:spcPct val="0"/>
              </a:spcAft>
            </a:pPr>
            <a:endParaRPr lang="en-GB" sz="2600" b="1" dirty="0">
              <a:solidFill>
                <a:srgbClr val="003366"/>
              </a:solidFill>
            </a:endParaRPr>
          </a:p>
          <a:p>
            <a:pPr algn="ctr" eaLnBrk="0" fontAlgn="base" hangingPunct="0">
              <a:spcBef>
                <a:spcPct val="50000"/>
              </a:spcBef>
              <a:spcAft>
                <a:spcPct val="0"/>
              </a:spcAft>
            </a:pPr>
            <a:endParaRPr lang="en-GB" sz="2600" b="1" dirty="0">
              <a:solidFill>
                <a:srgbClr val="003366"/>
              </a:solidFill>
            </a:endParaRPr>
          </a:p>
          <a:p>
            <a:pPr algn="ctr" eaLnBrk="0" fontAlgn="base" hangingPunct="0">
              <a:spcBef>
                <a:spcPct val="50000"/>
              </a:spcBef>
              <a:spcAft>
                <a:spcPct val="0"/>
              </a:spcAft>
            </a:pPr>
            <a:endParaRPr lang="en-GB" sz="2600" b="1" dirty="0">
              <a:solidFill>
                <a:srgbClr val="003366"/>
              </a:solidFill>
            </a:endParaRPr>
          </a:p>
          <a:p>
            <a:pPr algn="ctr" eaLnBrk="0" fontAlgn="base" hangingPunct="0">
              <a:spcBef>
                <a:spcPct val="50000"/>
              </a:spcBef>
              <a:spcAft>
                <a:spcPct val="0"/>
              </a:spcAft>
            </a:pPr>
            <a:endParaRPr lang="en-GB" sz="2600" b="1" dirty="0">
              <a:solidFill>
                <a:srgbClr val="003366"/>
              </a:solidFill>
            </a:endParaRPr>
          </a:p>
          <a:p>
            <a:pPr algn="ctr" eaLnBrk="0" fontAlgn="base" hangingPunct="0">
              <a:spcBef>
                <a:spcPct val="50000"/>
              </a:spcBef>
              <a:spcAft>
                <a:spcPct val="0"/>
              </a:spcAft>
            </a:pPr>
            <a:endParaRPr lang="en-US" sz="2600" b="1" dirty="0">
              <a:solidFill>
                <a:srgbClr val="003366"/>
              </a:solidFill>
            </a:endParaRPr>
          </a:p>
          <a:p>
            <a:pPr algn="ctr" eaLnBrk="0" fontAlgn="base" hangingPunct="0">
              <a:spcBef>
                <a:spcPct val="50000"/>
              </a:spcBef>
              <a:spcAft>
                <a:spcPct val="0"/>
              </a:spcAft>
            </a:pPr>
            <a:endParaRPr lang="en-US" sz="2600" b="1" dirty="0">
              <a:solidFill>
                <a:srgbClr val="003366"/>
              </a:solidFill>
            </a:endParaRPr>
          </a:p>
        </p:txBody>
      </p:sp>
      <p:grpSp>
        <p:nvGrpSpPr>
          <p:cNvPr id="15" name="Group 13"/>
          <p:cNvGrpSpPr>
            <a:grpSpLocks/>
          </p:cNvGrpSpPr>
          <p:nvPr/>
        </p:nvGrpSpPr>
        <p:grpSpPr bwMode="auto">
          <a:xfrm>
            <a:off x="6959600" y="1412876"/>
            <a:ext cx="1296988" cy="4537075"/>
            <a:chOff x="3424" y="890"/>
            <a:chExt cx="817" cy="2858"/>
          </a:xfrm>
        </p:grpSpPr>
        <p:sp>
          <p:nvSpPr>
            <p:cNvPr id="16" name="Line 14"/>
            <p:cNvSpPr>
              <a:spLocks noChangeShapeType="1"/>
            </p:cNvSpPr>
            <p:nvPr/>
          </p:nvSpPr>
          <p:spPr bwMode="auto">
            <a:xfrm>
              <a:off x="3424" y="890"/>
              <a:ext cx="817" cy="0"/>
            </a:xfrm>
            <a:prstGeom prst="line">
              <a:avLst/>
            </a:prstGeom>
            <a:noFill/>
            <a:ln w="38100">
              <a:solidFill>
                <a:srgbClr val="4F2170"/>
              </a:solidFill>
              <a:round/>
              <a:headEnd/>
              <a:tailEnd type="triangle" w="med" len="med"/>
            </a:ln>
          </p:spPr>
          <p:txBody>
            <a:bodyPr wrap="none" anchor="ctr"/>
            <a:lstStyle/>
            <a:p>
              <a:pPr algn="ctr" fontAlgn="base">
                <a:spcBef>
                  <a:spcPct val="0"/>
                </a:spcBef>
                <a:spcAft>
                  <a:spcPct val="0"/>
                </a:spcAft>
              </a:pPr>
              <a:endParaRPr lang="en-US" sz="2000" b="1">
                <a:solidFill>
                  <a:srgbClr val="003366"/>
                </a:solidFill>
              </a:endParaRPr>
            </a:p>
          </p:txBody>
        </p:sp>
        <p:sp>
          <p:nvSpPr>
            <p:cNvPr id="17" name="Line 15"/>
            <p:cNvSpPr>
              <a:spLocks noChangeShapeType="1"/>
            </p:cNvSpPr>
            <p:nvPr/>
          </p:nvSpPr>
          <p:spPr bwMode="auto">
            <a:xfrm>
              <a:off x="3424" y="2341"/>
              <a:ext cx="817" cy="0"/>
            </a:xfrm>
            <a:prstGeom prst="line">
              <a:avLst/>
            </a:prstGeom>
            <a:noFill/>
            <a:ln w="38100">
              <a:solidFill>
                <a:srgbClr val="4F2170"/>
              </a:solidFill>
              <a:round/>
              <a:headEnd/>
              <a:tailEnd type="triangle" w="med" len="med"/>
            </a:ln>
          </p:spPr>
          <p:txBody>
            <a:bodyPr wrap="none" anchor="ctr"/>
            <a:lstStyle/>
            <a:p>
              <a:pPr algn="ctr" fontAlgn="base">
                <a:spcBef>
                  <a:spcPct val="0"/>
                </a:spcBef>
                <a:spcAft>
                  <a:spcPct val="0"/>
                </a:spcAft>
              </a:pPr>
              <a:endParaRPr lang="en-US" sz="2000" b="1">
                <a:solidFill>
                  <a:srgbClr val="003366"/>
                </a:solidFill>
              </a:endParaRPr>
            </a:p>
          </p:txBody>
        </p:sp>
        <p:sp>
          <p:nvSpPr>
            <p:cNvPr id="18" name="Line 16"/>
            <p:cNvSpPr>
              <a:spLocks noChangeShapeType="1"/>
            </p:cNvSpPr>
            <p:nvPr/>
          </p:nvSpPr>
          <p:spPr bwMode="auto">
            <a:xfrm>
              <a:off x="3424" y="3748"/>
              <a:ext cx="817" cy="0"/>
            </a:xfrm>
            <a:prstGeom prst="line">
              <a:avLst/>
            </a:prstGeom>
            <a:noFill/>
            <a:ln w="38100">
              <a:solidFill>
                <a:srgbClr val="4F2170"/>
              </a:solidFill>
              <a:round/>
              <a:headEnd/>
              <a:tailEnd type="triangle" w="med" len="med"/>
            </a:ln>
          </p:spPr>
          <p:txBody>
            <a:bodyPr wrap="none" anchor="ctr"/>
            <a:lstStyle/>
            <a:p>
              <a:pPr algn="ctr" fontAlgn="base">
                <a:spcBef>
                  <a:spcPct val="0"/>
                </a:spcBef>
                <a:spcAft>
                  <a:spcPct val="0"/>
                </a:spcAft>
              </a:pPr>
              <a:endParaRPr lang="en-US" sz="2000" b="1">
                <a:solidFill>
                  <a:srgbClr val="003366"/>
                </a:solidFill>
              </a:endParaRPr>
            </a:p>
          </p:txBody>
        </p:sp>
      </p:grpSp>
    </p:spTree>
    <p:extLst>
      <p:ext uri="{BB962C8B-B14F-4D97-AF65-F5344CB8AC3E}">
        <p14:creationId xmlns:p14="http://schemas.microsoft.com/office/powerpoint/2010/main" val="274761684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351585" y="1268191"/>
            <a:ext cx="7705725" cy="2378075"/>
            <a:chOff x="657" y="1207"/>
            <a:chExt cx="4854" cy="1498"/>
          </a:xfrm>
        </p:grpSpPr>
        <p:sp>
          <p:nvSpPr>
            <p:cNvPr id="32778" name="Oval 15"/>
            <p:cNvSpPr>
              <a:spLocks noChangeArrowheads="1"/>
            </p:cNvSpPr>
            <p:nvPr/>
          </p:nvSpPr>
          <p:spPr bwMode="auto">
            <a:xfrm>
              <a:off x="657" y="1253"/>
              <a:ext cx="2994" cy="1452"/>
            </a:xfrm>
            <a:prstGeom prst="ellipse">
              <a:avLst/>
            </a:prstGeom>
            <a:solidFill>
              <a:srgbClr val="FFFF99">
                <a:alpha val="67058"/>
              </a:srgbClr>
            </a:solidFill>
            <a:ln w="28575" algn="ctr">
              <a:solidFill>
                <a:srgbClr val="4F2170"/>
              </a:solidFill>
              <a:round/>
              <a:headEnd/>
              <a:tailEnd/>
            </a:ln>
          </p:spPr>
          <p:txBody>
            <a:bodyPr wrap="none" anchor="ctr"/>
            <a:lstStyle/>
            <a:p>
              <a:pPr algn="ctr" fontAlgn="base">
                <a:spcBef>
                  <a:spcPct val="0"/>
                </a:spcBef>
                <a:spcAft>
                  <a:spcPct val="0"/>
                </a:spcAft>
              </a:pPr>
              <a:endParaRPr lang="en-US" sz="2000" b="1">
                <a:solidFill>
                  <a:srgbClr val="003366"/>
                </a:solidFill>
              </a:endParaRPr>
            </a:p>
          </p:txBody>
        </p:sp>
        <p:sp>
          <p:nvSpPr>
            <p:cNvPr id="32779" name="Oval 16"/>
            <p:cNvSpPr>
              <a:spLocks noChangeArrowheads="1"/>
            </p:cNvSpPr>
            <p:nvPr/>
          </p:nvSpPr>
          <p:spPr bwMode="auto">
            <a:xfrm>
              <a:off x="2562" y="1207"/>
              <a:ext cx="2949" cy="1497"/>
            </a:xfrm>
            <a:prstGeom prst="ellipse">
              <a:avLst/>
            </a:prstGeom>
            <a:solidFill>
              <a:srgbClr val="7FBA00">
                <a:alpha val="43921"/>
              </a:srgbClr>
            </a:solidFill>
            <a:ln w="28575" algn="ctr">
              <a:solidFill>
                <a:srgbClr val="4F2170"/>
              </a:solidFill>
              <a:round/>
              <a:headEnd/>
              <a:tailEnd/>
            </a:ln>
          </p:spPr>
          <p:txBody>
            <a:bodyPr wrap="none" anchor="ctr"/>
            <a:lstStyle/>
            <a:p>
              <a:pPr algn="ctr" fontAlgn="base">
                <a:spcBef>
                  <a:spcPct val="0"/>
                </a:spcBef>
                <a:spcAft>
                  <a:spcPct val="0"/>
                </a:spcAft>
              </a:pPr>
              <a:endParaRPr lang="en-US" sz="2000" b="1">
                <a:solidFill>
                  <a:srgbClr val="003366"/>
                </a:solidFill>
              </a:endParaRPr>
            </a:p>
          </p:txBody>
        </p:sp>
        <p:sp>
          <p:nvSpPr>
            <p:cNvPr id="32780" name="WordArt 17"/>
            <p:cNvSpPr>
              <a:spLocks noChangeArrowheads="1" noChangeShapeType="1" noTextEdit="1"/>
            </p:cNvSpPr>
            <p:nvPr/>
          </p:nvSpPr>
          <p:spPr bwMode="auto">
            <a:xfrm rot="-1018298">
              <a:off x="703" y="1253"/>
              <a:ext cx="1451" cy="522"/>
            </a:xfrm>
            <a:prstGeom prst="rect">
              <a:avLst/>
            </a:prstGeom>
          </p:spPr>
          <p:txBody>
            <a:bodyPr spcFirstLastPara="1" wrap="none" fromWordArt="1">
              <a:prstTxWarp prst="textArchUp">
                <a:avLst>
                  <a:gd name="adj" fmla="val 11545468"/>
                </a:avLst>
              </a:prstTxWarp>
            </a:bodyPr>
            <a:lstStyle/>
            <a:p>
              <a:pPr algn="ctr" fontAlgn="base">
                <a:spcBef>
                  <a:spcPct val="0"/>
                </a:spcBef>
                <a:spcAft>
                  <a:spcPct val="0"/>
                </a:spcAft>
              </a:pPr>
              <a:endParaRPr lang="en-GB" sz="3600" b="1" kern="10" dirty="0">
                <a:ln w="9525">
                  <a:solidFill>
                    <a:srgbClr val="000000"/>
                  </a:solidFill>
                  <a:round/>
                  <a:headEnd/>
                  <a:tailEnd/>
                </a:ln>
                <a:solidFill>
                  <a:srgbClr val="000000"/>
                </a:solidFill>
                <a:latin typeface="Arial Black"/>
              </a:endParaRPr>
            </a:p>
          </p:txBody>
        </p:sp>
      </p:grpSp>
      <p:sp>
        <p:nvSpPr>
          <p:cNvPr id="597013" name="Text Box 21"/>
          <p:cNvSpPr txBox="1">
            <a:spLocks noChangeArrowheads="1"/>
          </p:cNvSpPr>
          <p:nvPr/>
        </p:nvSpPr>
        <p:spPr bwMode="auto">
          <a:xfrm rot="997196">
            <a:off x="2267363" y="3797740"/>
            <a:ext cx="3816350" cy="2677656"/>
          </a:xfrm>
          <a:prstGeom prst="rect">
            <a:avLst/>
          </a:prstGeom>
          <a:noFill/>
          <a:ln w="9525" algn="ctr">
            <a:noFill/>
            <a:miter lim="800000"/>
            <a:headEnd/>
            <a:tailEnd/>
          </a:ln>
        </p:spPr>
        <p:txBody>
          <a:bodyPr>
            <a:spAutoFit/>
          </a:bodyPr>
          <a:lstStyle/>
          <a:p>
            <a:pPr algn="ctr" fontAlgn="base">
              <a:spcBef>
                <a:spcPct val="50000"/>
              </a:spcBef>
              <a:spcAft>
                <a:spcPct val="0"/>
              </a:spcAft>
            </a:pPr>
            <a:r>
              <a:rPr lang="en-GB" sz="2400" b="1" dirty="0">
                <a:solidFill>
                  <a:srgbClr val="7030A0"/>
                </a:solidFill>
              </a:rPr>
              <a:t>Outside commitments</a:t>
            </a:r>
          </a:p>
          <a:p>
            <a:pPr algn="ctr" fontAlgn="base">
              <a:spcBef>
                <a:spcPct val="50000"/>
              </a:spcBef>
              <a:spcAft>
                <a:spcPct val="0"/>
              </a:spcAft>
            </a:pPr>
            <a:r>
              <a:rPr lang="en-GB" sz="2400" b="1" dirty="0">
                <a:solidFill>
                  <a:srgbClr val="7030A0"/>
                </a:solidFill>
              </a:rPr>
              <a:t>Responsibilities </a:t>
            </a:r>
          </a:p>
          <a:p>
            <a:pPr algn="ctr" fontAlgn="base">
              <a:spcBef>
                <a:spcPct val="50000"/>
              </a:spcBef>
              <a:spcAft>
                <a:spcPct val="0"/>
              </a:spcAft>
            </a:pPr>
            <a:r>
              <a:rPr lang="en-GB" sz="2400" b="1" dirty="0">
                <a:solidFill>
                  <a:srgbClr val="7030A0"/>
                </a:solidFill>
              </a:rPr>
              <a:t>Self esteem/confidence</a:t>
            </a:r>
          </a:p>
          <a:p>
            <a:pPr algn="ctr" fontAlgn="base">
              <a:spcBef>
                <a:spcPct val="50000"/>
              </a:spcBef>
              <a:spcAft>
                <a:spcPct val="0"/>
              </a:spcAft>
            </a:pPr>
            <a:r>
              <a:rPr lang="en-GB" sz="2400" b="1" dirty="0">
                <a:solidFill>
                  <a:srgbClr val="7030A0"/>
                </a:solidFill>
              </a:rPr>
              <a:t>Sense of value</a:t>
            </a:r>
          </a:p>
          <a:p>
            <a:pPr algn="ctr" fontAlgn="base">
              <a:spcBef>
                <a:spcPct val="50000"/>
              </a:spcBef>
              <a:spcAft>
                <a:spcPct val="0"/>
              </a:spcAft>
            </a:pPr>
            <a:r>
              <a:rPr lang="en-GB" sz="2400" b="1" dirty="0">
                <a:solidFill>
                  <a:srgbClr val="7030A0"/>
                </a:solidFill>
              </a:rPr>
              <a:t>Having a voice</a:t>
            </a:r>
          </a:p>
        </p:txBody>
      </p:sp>
      <p:sp>
        <p:nvSpPr>
          <p:cNvPr id="597014" name="Text Box 22"/>
          <p:cNvSpPr txBox="1">
            <a:spLocks noChangeArrowheads="1"/>
          </p:cNvSpPr>
          <p:nvPr/>
        </p:nvSpPr>
        <p:spPr bwMode="auto">
          <a:xfrm rot="20483688">
            <a:off x="6728349" y="3659474"/>
            <a:ext cx="4059310" cy="2123658"/>
          </a:xfrm>
          <a:prstGeom prst="rect">
            <a:avLst/>
          </a:prstGeom>
          <a:noFill/>
          <a:ln w="9525" algn="ctr">
            <a:noFill/>
            <a:miter lim="800000"/>
            <a:headEnd/>
            <a:tailEnd/>
          </a:ln>
        </p:spPr>
        <p:txBody>
          <a:bodyPr wrap="square">
            <a:spAutoFit/>
          </a:bodyPr>
          <a:lstStyle/>
          <a:p>
            <a:pPr algn="ctr" fontAlgn="base">
              <a:spcBef>
                <a:spcPct val="50000"/>
              </a:spcBef>
              <a:spcAft>
                <a:spcPct val="0"/>
              </a:spcAft>
            </a:pPr>
            <a:r>
              <a:rPr lang="en-GB" sz="2400" b="1" dirty="0">
                <a:solidFill>
                  <a:srgbClr val="7030A0"/>
                </a:solidFill>
              </a:rPr>
              <a:t>How they carry out tasks</a:t>
            </a:r>
          </a:p>
          <a:p>
            <a:pPr algn="ctr" fontAlgn="base">
              <a:spcBef>
                <a:spcPct val="50000"/>
              </a:spcBef>
              <a:spcAft>
                <a:spcPct val="0"/>
              </a:spcAft>
            </a:pPr>
            <a:r>
              <a:rPr lang="en-GB" sz="2400" b="1" dirty="0">
                <a:solidFill>
                  <a:srgbClr val="7030A0"/>
                </a:solidFill>
              </a:rPr>
              <a:t>Workload</a:t>
            </a:r>
          </a:p>
          <a:p>
            <a:pPr algn="ctr" fontAlgn="base">
              <a:spcBef>
                <a:spcPct val="50000"/>
              </a:spcBef>
              <a:spcAft>
                <a:spcPct val="0"/>
              </a:spcAft>
            </a:pPr>
            <a:r>
              <a:rPr lang="en-GB" sz="2400" b="1" dirty="0">
                <a:solidFill>
                  <a:srgbClr val="7030A0"/>
                </a:solidFill>
              </a:rPr>
              <a:t>Training needs</a:t>
            </a:r>
          </a:p>
          <a:p>
            <a:pPr algn="ctr" fontAlgn="base">
              <a:spcBef>
                <a:spcPct val="50000"/>
              </a:spcBef>
              <a:spcAft>
                <a:spcPct val="0"/>
              </a:spcAft>
            </a:pPr>
            <a:r>
              <a:rPr lang="en-GB" sz="2400" b="1" dirty="0">
                <a:solidFill>
                  <a:srgbClr val="7030A0"/>
                </a:solidFill>
              </a:rPr>
              <a:t>Standards</a:t>
            </a:r>
          </a:p>
        </p:txBody>
      </p:sp>
      <p:grpSp>
        <p:nvGrpSpPr>
          <p:cNvPr id="32773" name="Group 24"/>
          <p:cNvGrpSpPr>
            <a:grpSpLocks/>
          </p:cNvGrpSpPr>
          <p:nvPr/>
        </p:nvGrpSpPr>
        <p:grpSpPr bwMode="auto">
          <a:xfrm>
            <a:off x="2819401" y="1822451"/>
            <a:ext cx="6948488" cy="1346200"/>
            <a:chOff x="952" y="1173"/>
            <a:chExt cx="4377" cy="848"/>
          </a:xfrm>
        </p:grpSpPr>
        <p:sp>
          <p:nvSpPr>
            <p:cNvPr id="32775" name="Text Box 4"/>
            <p:cNvSpPr txBox="1">
              <a:spLocks noChangeArrowheads="1"/>
            </p:cNvSpPr>
            <p:nvPr/>
          </p:nvSpPr>
          <p:spPr bwMode="auto">
            <a:xfrm>
              <a:off x="952" y="1173"/>
              <a:ext cx="1316" cy="834"/>
            </a:xfrm>
            <a:prstGeom prst="rect">
              <a:avLst/>
            </a:prstGeom>
            <a:noFill/>
            <a:ln w="9525">
              <a:noFill/>
              <a:miter lim="800000"/>
              <a:headEnd/>
              <a:tailEnd/>
            </a:ln>
          </p:spPr>
          <p:txBody>
            <a:bodyPr wrap="square">
              <a:spAutoFit/>
            </a:bodyPr>
            <a:lstStyle/>
            <a:p>
              <a:pPr algn="ctr" fontAlgn="base">
                <a:spcBef>
                  <a:spcPct val="0"/>
                </a:spcBef>
                <a:spcAft>
                  <a:spcPct val="0"/>
                </a:spcAft>
                <a:tabLst>
                  <a:tab pos="457200" algn="l"/>
                  <a:tab pos="1778000" algn="l"/>
                </a:tabLst>
              </a:pPr>
              <a:r>
                <a:rPr lang="en-US" sz="4000" b="1" dirty="0">
                  <a:solidFill>
                    <a:srgbClr val="4F2170"/>
                  </a:solidFill>
                </a:rPr>
                <a:t>The person</a:t>
              </a:r>
            </a:p>
          </p:txBody>
        </p:sp>
        <p:sp>
          <p:nvSpPr>
            <p:cNvPr id="32776" name="Text Box 5"/>
            <p:cNvSpPr txBox="1">
              <a:spLocks noChangeArrowheads="1"/>
            </p:cNvSpPr>
            <p:nvPr/>
          </p:nvSpPr>
          <p:spPr bwMode="auto">
            <a:xfrm>
              <a:off x="4331" y="1187"/>
              <a:ext cx="998" cy="834"/>
            </a:xfrm>
            <a:prstGeom prst="rect">
              <a:avLst/>
            </a:prstGeom>
            <a:noFill/>
            <a:ln w="9525">
              <a:noFill/>
              <a:miter lim="800000"/>
              <a:headEnd/>
              <a:tailEnd/>
            </a:ln>
          </p:spPr>
          <p:txBody>
            <a:bodyPr>
              <a:spAutoFit/>
            </a:bodyPr>
            <a:lstStyle/>
            <a:p>
              <a:pPr algn="ctr" fontAlgn="base">
                <a:spcBef>
                  <a:spcPct val="0"/>
                </a:spcBef>
                <a:spcAft>
                  <a:spcPct val="0"/>
                </a:spcAft>
                <a:tabLst>
                  <a:tab pos="457200" algn="l"/>
                  <a:tab pos="1778000" algn="l"/>
                </a:tabLst>
              </a:pPr>
              <a:r>
                <a:rPr lang="en-US" sz="4000" b="1" dirty="0">
                  <a:solidFill>
                    <a:srgbClr val="4F2170"/>
                  </a:solidFill>
                </a:rPr>
                <a:t>The task</a:t>
              </a:r>
            </a:p>
          </p:txBody>
        </p:sp>
        <p:sp>
          <p:nvSpPr>
            <p:cNvPr id="32777" name="AutoShape 23"/>
            <p:cNvSpPr>
              <a:spLocks noChangeArrowheads="1"/>
            </p:cNvSpPr>
            <p:nvPr/>
          </p:nvSpPr>
          <p:spPr bwMode="auto">
            <a:xfrm>
              <a:off x="1973" y="1414"/>
              <a:ext cx="2449" cy="318"/>
            </a:xfrm>
            <a:prstGeom prst="leftRightArrow">
              <a:avLst>
                <a:gd name="adj1" fmla="val 50000"/>
                <a:gd name="adj2" fmla="val 154025"/>
              </a:avLst>
            </a:prstGeom>
            <a:solidFill>
              <a:srgbClr val="7030A0"/>
            </a:solidFill>
            <a:ln w="9525" algn="ctr">
              <a:noFill/>
              <a:miter lim="800000"/>
              <a:headEnd/>
              <a:tailEnd/>
            </a:ln>
          </p:spPr>
          <p:txBody>
            <a:bodyPr wrap="none" anchor="ctr"/>
            <a:lstStyle/>
            <a:p>
              <a:pPr algn="ctr" fontAlgn="base">
                <a:spcBef>
                  <a:spcPct val="0"/>
                </a:spcBef>
                <a:spcAft>
                  <a:spcPct val="0"/>
                </a:spcAft>
              </a:pPr>
              <a:endParaRPr lang="en-US" sz="2000" b="1">
                <a:solidFill>
                  <a:srgbClr val="003366"/>
                </a:solidFill>
              </a:endParaRPr>
            </a:p>
          </p:txBody>
        </p:sp>
      </p:grpSp>
      <p:sp>
        <p:nvSpPr>
          <p:cNvPr id="32774" name="AutoShape 15"/>
          <p:cNvSpPr>
            <a:spLocks noGrp="1" noChangeArrowheads="1"/>
          </p:cNvSpPr>
          <p:nvPr>
            <p:ph type="title"/>
          </p:nvPr>
        </p:nvSpPr>
        <p:spPr>
          <a:xfrm>
            <a:off x="2770446" y="-52984"/>
            <a:ext cx="8240762" cy="1325563"/>
          </a:xfrm>
        </p:spPr>
        <p:txBody>
          <a:bodyPr/>
          <a:lstStyle/>
          <a:p>
            <a:pPr eaLnBrk="1" hangingPunct="1"/>
            <a:r>
              <a:rPr lang="en-GB" dirty="0" smtClean="0"/>
              <a:t>  </a:t>
            </a:r>
            <a:r>
              <a:rPr lang="en-GB" b="1" dirty="0" smtClean="0">
                <a:solidFill>
                  <a:srgbClr val="7FBA00"/>
                </a:solidFill>
              </a:rPr>
              <a:t>SUPPORT      SUPERVISION</a:t>
            </a:r>
          </a:p>
        </p:txBody>
      </p:sp>
    </p:spTree>
    <p:extLst>
      <p:ext uri="{BB962C8B-B14F-4D97-AF65-F5344CB8AC3E}">
        <p14:creationId xmlns:p14="http://schemas.microsoft.com/office/powerpoint/2010/main" val="3060698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7013"/>
                                        </p:tgtEl>
                                        <p:attrNameLst>
                                          <p:attrName>style.visibility</p:attrName>
                                        </p:attrNameLst>
                                      </p:cBhvr>
                                      <p:to>
                                        <p:strVal val="visible"/>
                                      </p:to>
                                    </p:set>
                                    <p:anim calcmode="lin" valueType="num">
                                      <p:cBhvr additive="base">
                                        <p:cTn id="12" dur="2000" fill="hold"/>
                                        <p:tgtEl>
                                          <p:spTgt spid="597013"/>
                                        </p:tgtEl>
                                        <p:attrNameLst>
                                          <p:attrName>ppt_x</p:attrName>
                                        </p:attrNameLst>
                                      </p:cBhvr>
                                      <p:tavLst>
                                        <p:tav tm="0">
                                          <p:val>
                                            <p:strVal val="#ppt_x"/>
                                          </p:val>
                                        </p:tav>
                                        <p:tav tm="100000">
                                          <p:val>
                                            <p:strVal val="#ppt_x"/>
                                          </p:val>
                                        </p:tav>
                                      </p:tavLst>
                                    </p:anim>
                                    <p:anim calcmode="lin" valueType="num">
                                      <p:cBhvr additive="base">
                                        <p:cTn id="13" dur="2000" fill="hold"/>
                                        <p:tgtEl>
                                          <p:spTgt spid="5970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97014"/>
                                        </p:tgtEl>
                                        <p:attrNameLst>
                                          <p:attrName>style.visibility</p:attrName>
                                        </p:attrNameLst>
                                      </p:cBhvr>
                                      <p:to>
                                        <p:strVal val="visible"/>
                                      </p:to>
                                    </p:set>
                                    <p:anim calcmode="lin" valueType="num">
                                      <p:cBhvr additive="base">
                                        <p:cTn id="16" dur="2000" fill="hold"/>
                                        <p:tgtEl>
                                          <p:spTgt spid="597014"/>
                                        </p:tgtEl>
                                        <p:attrNameLst>
                                          <p:attrName>ppt_x</p:attrName>
                                        </p:attrNameLst>
                                      </p:cBhvr>
                                      <p:tavLst>
                                        <p:tav tm="0">
                                          <p:val>
                                            <p:strVal val="#ppt_x"/>
                                          </p:val>
                                        </p:tav>
                                        <p:tav tm="100000">
                                          <p:val>
                                            <p:strVal val="#ppt_x"/>
                                          </p:val>
                                        </p:tav>
                                      </p:tavLst>
                                    </p:anim>
                                    <p:anim calcmode="lin" valueType="num">
                                      <p:cBhvr additive="base">
                                        <p:cTn id="17" dur="2000" fill="hold"/>
                                        <p:tgtEl>
                                          <p:spTgt spid="597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13" grpId="0"/>
      <p:bldP spid="5970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882501" y="1947962"/>
            <a:ext cx="8133910" cy="782340"/>
          </a:xfrm>
        </p:spPr>
        <p:txBody>
          <a:bodyPr/>
          <a:lstStyle/>
          <a:p>
            <a:r>
              <a:rPr lang="en-GB" sz="5400" dirty="0">
                <a:solidFill>
                  <a:srgbClr val="7030A0"/>
                </a:solidFill>
              </a:rPr>
              <a:t>Individual Reward</a:t>
            </a:r>
          </a:p>
        </p:txBody>
      </p:sp>
      <p:sp>
        <p:nvSpPr>
          <p:cNvPr id="4" name="Rounded Rectangle 3"/>
          <p:cNvSpPr/>
          <p:nvPr/>
        </p:nvSpPr>
        <p:spPr bwMode="auto">
          <a:xfrm>
            <a:off x="3815141" y="530378"/>
            <a:ext cx="3456384" cy="1089868"/>
          </a:xfrm>
          <a:prstGeom prst="roundRect">
            <a:avLst/>
          </a:prstGeom>
          <a:solidFill>
            <a:srgbClr val="7030A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2800" b="1" dirty="0">
                <a:solidFill>
                  <a:srgbClr val="FFFFFF"/>
                </a:solidFill>
              </a:rPr>
              <a:t>Role Satisfaction</a:t>
            </a:r>
          </a:p>
        </p:txBody>
      </p:sp>
      <p:sp>
        <p:nvSpPr>
          <p:cNvPr id="5" name="Rounded Rectangle 4"/>
          <p:cNvSpPr/>
          <p:nvPr/>
        </p:nvSpPr>
        <p:spPr bwMode="auto">
          <a:xfrm>
            <a:off x="2736021" y="1498535"/>
            <a:ext cx="5614627" cy="108986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2800" b="1" dirty="0">
                <a:solidFill>
                  <a:srgbClr val="7030A0"/>
                </a:solidFill>
              </a:rPr>
              <a:t>Seeing the value of the work</a:t>
            </a:r>
          </a:p>
        </p:txBody>
      </p:sp>
      <p:sp>
        <p:nvSpPr>
          <p:cNvPr id="6" name="Rounded Rectangle 5"/>
          <p:cNvSpPr/>
          <p:nvPr/>
        </p:nvSpPr>
        <p:spPr bwMode="auto">
          <a:xfrm>
            <a:off x="4511824" y="2339132"/>
            <a:ext cx="5186886" cy="1089868"/>
          </a:xfrm>
          <a:prstGeom prst="roundRect">
            <a:avLst/>
          </a:prstGeom>
          <a:solidFill>
            <a:srgbClr val="7030A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2800" b="1" dirty="0">
                <a:solidFill>
                  <a:srgbClr val="FFFFFF"/>
                </a:solidFill>
              </a:rPr>
              <a:t>Feeling part of the team</a:t>
            </a:r>
          </a:p>
        </p:txBody>
      </p:sp>
      <p:sp>
        <p:nvSpPr>
          <p:cNvPr id="7" name="Rounded Rectangle 6"/>
          <p:cNvSpPr/>
          <p:nvPr/>
        </p:nvSpPr>
        <p:spPr bwMode="auto">
          <a:xfrm>
            <a:off x="3684916" y="3274657"/>
            <a:ext cx="4396482" cy="108986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2800" b="1" dirty="0">
                <a:solidFill>
                  <a:srgbClr val="7030A0"/>
                </a:solidFill>
              </a:rPr>
              <a:t>Motivations met</a:t>
            </a:r>
          </a:p>
        </p:txBody>
      </p:sp>
      <p:sp>
        <p:nvSpPr>
          <p:cNvPr id="9" name="Rounded Rectangle 8"/>
          <p:cNvSpPr/>
          <p:nvPr/>
        </p:nvSpPr>
        <p:spPr bwMode="auto">
          <a:xfrm>
            <a:off x="4727848" y="4242814"/>
            <a:ext cx="4396482" cy="1089868"/>
          </a:xfrm>
          <a:prstGeom prst="roundRect">
            <a:avLst/>
          </a:prstGeom>
          <a:solidFill>
            <a:srgbClr val="7030A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2800" b="1" dirty="0">
                <a:solidFill>
                  <a:srgbClr val="FFFFFF"/>
                </a:solidFill>
              </a:rPr>
              <a:t>Having a voice</a:t>
            </a:r>
          </a:p>
        </p:txBody>
      </p:sp>
    </p:spTree>
    <p:extLst>
      <p:ext uri="{BB962C8B-B14F-4D97-AF65-F5344CB8AC3E}">
        <p14:creationId xmlns:p14="http://schemas.microsoft.com/office/powerpoint/2010/main" val="3416365149"/>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Image result for volunteers week certific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85256">
            <a:off x="6040410" y="3660458"/>
            <a:ext cx="3023318" cy="42604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olunteer recognition methods, informal ways of volunteer recognition, volunteer motiv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9" t="6722" r="58702" b="7599"/>
          <a:stretch/>
        </p:blipFill>
        <p:spPr bwMode="auto">
          <a:xfrm rot="495744">
            <a:off x="7940964" y="4148318"/>
            <a:ext cx="2736304" cy="24482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1518280" y="1822825"/>
            <a:ext cx="9149720" cy="219488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sz="2000" b="1" dirty="0">
              <a:solidFill>
                <a:srgbClr val="003366"/>
              </a:solidFill>
            </a:endParaRPr>
          </a:p>
          <a:p>
            <a:pPr algn="ctr" fontAlgn="base">
              <a:spcBef>
                <a:spcPct val="0"/>
              </a:spcBef>
              <a:spcAft>
                <a:spcPct val="0"/>
              </a:spcAft>
            </a:pPr>
            <a:endParaRPr lang="en-GB" sz="2400" b="1" dirty="0">
              <a:solidFill>
                <a:srgbClr val="003366"/>
              </a:solidFill>
            </a:endParaRPr>
          </a:p>
          <a:p>
            <a:pPr algn="ctr" fontAlgn="base">
              <a:spcBef>
                <a:spcPct val="0"/>
              </a:spcBef>
              <a:spcAft>
                <a:spcPct val="0"/>
              </a:spcAft>
            </a:pPr>
            <a:r>
              <a:rPr lang="en-GB" sz="2400" b="1" dirty="0">
                <a:solidFill>
                  <a:srgbClr val="003366"/>
                </a:solidFill>
              </a:rPr>
              <a:t>“The success and achievements evidenced in the annual report </a:t>
            </a:r>
          </a:p>
          <a:p>
            <a:pPr algn="ctr" fontAlgn="base">
              <a:spcBef>
                <a:spcPct val="0"/>
              </a:spcBef>
              <a:spcAft>
                <a:spcPct val="0"/>
              </a:spcAft>
            </a:pPr>
            <a:r>
              <a:rPr lang="en-GB" sz="2400" b="1" dirty="0">
                <a:solidFill>
                  <a:srgbClr val="003366"/>
                </a:solidFill>
              </a:rPr>
              <a:t>are the result of a unique partnership between </a:t>
            </a:r>
          </a:p>
          <a:p>
            <a:pPr algn="ctr" fontAlgn="base">
              <a:spcBef>
                <a:spcPct val="0"/>
              </a:spcBef>
              <a:spcAft>
                <a:spcPct val="0"/>
              </a:spcAft>
            </a:pPr>
            <a:r>
              <a:rPr lang="en-GB" sz="2400" b="1" dirty="0">
                <a:solidFill>
                  <a:srgbClr val="003366"/>
                </a:solidFill>
              </a:rPr>
              <a:t>children, young people, their carers, funders, </a:t>
            </a:r>
          </a:p>
          <a:p>
            <a:pPr algn="ctr" fontAlgn="base">
              <a:spcBef>
                <a:spcPct val="0"/>
              </a:spcBef>
              <a:spcAft>
                <a:spcPct val="0"/>
              </a:spcAft>
            </a:pPr>
            <a:r>
              <a:rPr lang="en-GB" sz="2400" b="1" dirty="0">
                <a:solidFill>
                  <a:srgbClr val="003366"/>
                </a:solidFill>
              </a:rPr>
              <a:t>our staff and volunteers. </a:t>
            </a:r>
          </a:p>
          <a:p>
            <a:pPr algn="ctr" fontAlgn="base">
              <a:spcBef>
                <a:spcPct val="0"/>
              </a:spcBef>
              <a:spcAft>
                <a:spcPct val="0"/>
              </a:spcAft>
            </a:pPr>
            <a:r>
              <a:rPr lang="en-GB" sz="2400" b="1" dirty="0">
                <a:solidFill>
                  <a:srgbClr val="003366"/>
                </a:solidFill>
              </a:rPr>
              <a:t>     I want to thank you all for your contribution!”</a:t>
            </a:r>
          </a:p>
          <a:p>
            <a:pPr algn="ctr" fontAlgn="base">
              <a:spcBef>
                <a:spcPct val="0"/>
              </a:spcBef>
              <a:spcAft>
                <a:spcPct val="0"/>
              </a:spcAft>
            </a:pPr>
            <a:endParaRPr lang="en-GB" sz="2400" b="1" dirty="0">
              <a:solidFill>
                <a:srgbClr val="003366"/>
              </a:solidFill>
            </a:endParaRPr>
          </a:p>
          <a:p>
            <a:pPr algn="ctr" fontAlgn="base">
              <a:spcBef>
                <a:spcPct val="0"/>
              </a:spcBef>
              <a:spcAft>
                <a:spcPct val="0"/>
              </a:spcAft>
            </a:pPr>
            <a:endParaRPr lang="en-GB" sz="2400" b="1" dirty="0">
              <a:solidFill>
                <a:srgbClr val="003366"/>
              </a:solidFill>
            </a:endParaRPr>
          </a:p>
        </p:txBody>
      </p:sp>
      <p:pic>
        <p:nvPicPr>
          <p:cNvPr id="2052" name="Picture 4" descr="Image result for volunteers week certific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4197" y="3402025"/>
            <a:ext cx="5810250" cy="3371851"/>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bwMode="auto">
          <a:xfrm>
            <a:off x="1631504" y="332656"/>
            <a:ext cx="3384376" cy="1656184"/>
          </a:xfrm>
          <a:prstGeom prst="wedgeEllipseCallout">
            <a:avLst>
              <a:gd name="adj1" fmla="val -51634"/>
              <a:gd name="adj2" fmla="val -67799"/>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4400" b="1" dirty="0">
                <a:solidFill>
                  <a:srgbClr val="003366"/>
                </a:solidFill>
              </a:rPr>
              <a:t>Thank You!</a:t>
            </a:r>
          </a:p>
        </p:txBody>
      </p:sp>
      <p:sp>
        <p:nvSpPr>
          <p:cNvPr id="7" name="Rectangle 6"/>
          <p:cNvSpPr/>
          <p:nvPr/>
        </p:nvSpPr>
        <p:spPr>
          <a:xfrm>
            <a:off x="7131062" y="1124744"/>
            <a:ext cx="3464410" cy="707886"/>
          </a:xfrm>
          <a:prstGeom prst="rect">
            <a:avLst/>
          </a:prstGeom>
          <a:noFill/>
        </p:spPr>
        <p:txBody>
          <a:bodyPr wrap="square" lIns="91440" tIns="45720" rIns="91440" bIns="45720">
            <a:spAutoFit/>
          </a:bodyPr>
          <a:lstStyle/>
          <a:p>
            <a:pPr algn="ctr" fontAlgn="base">
              <a:spcBef>
                <a:spcPct val="0"/>
              </a:spcBef>
              <a:spcAft>
                <a:spcPct val="0"/>
              </a:spcAft>
            </a:pPr>
            <a:r>
              <a:rPr lang="en-US" sz="4000" dirty="0">
                <a:ln w="0"/>
                <a:solidFill>
                  <a:srgbClr val="003366"/>
                </a:solidFill>
                <a:effectLst>
                  <a:outerShdw blurRad="38100" dist="19050" dir="2700000" algn="tl" rotWithShape="0">
                    <a:srgbClr val="003366">
                      <a:alpha val="40000"/>
                    </a:srgbClr>
                  </a:outerShdw>
                </a:effectLst>
              </a:rPr>
              <a:t>Annual Report</a:t>
            </a:r>
          </a:p>
        </p:txBody>
      </p:sp>
      <p:sp>
        <p:nvSpPr>
          <p:cNvPr id="8" name="Rounded Rectangle 7"/>
          <p:cNvSpPr/>
          <p:nvPr/>
        </p:nvSpPr>
        <p:spPr bwMode="auto">
          <a:xfrm>
            <a:off x="5214336" y="207496"/>
            <a:ext cx="5652120" cy="764704"/>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2800" b="1" dirty="0">
                <a:solidFill>
                  <a:srgbClr val="003366"/>
                </a:solidFill>
              </a:rPr>
              <a:t>Positive Feedback passed on. </a:t>
            </a:r>
          </a:p>
        </p:txBody>
      </p:sp>
    </p:spTree>
    <p:extLst>
      <p:ext uri="{BB962C8B-B14F-4D97-AF65-F5344CB8AC3E}">
        <p14:creationId xmlns:p14="http://schemas.microsoft.com/office/powerpoint/2010/main" val="366404068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ChangeArrowheads="1"/>
          </p:cNvSpPr>
          <p:nvPr/>
        </p:nvSpPr>
        <p:spPr bwMode="auto">
          <a:xfrm>
            <a:off x="1524000" y="1773238"/>
            <a:ext cx="9144000" cy="4608512"/>
          </a:xfrm>
          <a:prstGeom prst="rect">
            <a:avLst/>
          </a:prstGeom>
          <a:noFill/>
          <a:ln w="9525">
            <a:noFill/>
            <a:miter lim="800000"/>
            <a:headEnd/>
            <a:tailEnd/>
          </a:ln>
        </p:spPr>
        <p:txBody>
          <a:bodyPr/>
          <a:lstStyle/>
          <a:p>
            <a:pPr marL="342900" indent="-342900" algn="ctr" fontAlgn="base">
              <a:spcBef>
                <a:spcPct val="20000"/>
              </a:spcBef>
              <a:spcAft>
                <a:spcPct val="0"/>
              </a:spcAft>
              <a:buClr>
                <a:srgbClr val="7FBA00"/>
              </a:buClr>
              <a:defRPr/>
            </a:pPr>
            <a:r>
              <a:rPr lang="en-GB" sz="2400" b="1" dirty="0">
                <a:solidFill>
                  <a:srgbClr val="4F2170"/>
                </a:solidFill>
              </a:rPr>
              <a:t>More information, publications and fact sheets at </a:t>
            </a:r>
            <a:r>
              <a:rPr lang="en-GB" sz="2400" b="1" dirty="0">
                <a:solidFill>
                  <a:srgbClr val="4F2170"/>
                </a:solidFill>
                <a:hlinkClick r:id="rId2"/>
              </a:rPr>
              <a:t>www.volunteernow.co.uk</a:t>
            </a:r>
            <a:endParaRPr lang="en-GB" sz="2400" b="1" dirty="0">
              <a:solidFill>
                <a:srgbClr val="4F2170"/>
              </a:solidFill>
            </a:endParaRPr>
          </a:p>
          <a:p>
            <a:pPr marL="342900" indent="-342900" algn="ctr" fontAlgn="base">
              <a:spcBef>
                <a:spcPct val="20000"/>
              </a:spcBef>
              <a:spcAft>
                <a:spcPct val="0"/>
              </a:spcAft>
              <a:buClr>
                <a:srgbClr val="7FBA00"/>
              </a:buClr>
              <a:defRPr/>
            </a:pPr>
            <a:r>
              <a:rPr lang="en-GB" sz="2400" b="1" dirty="0">
                <a:solidFill>
                  <a:srgbClr val="4F2170"/>
                </a:solidFill>
              </a:rPr>
              <a:t>34 Shaftesbury Square, Belfast, </a:t>
            </a:r>
            <a:r>
              <a:rPr lang="en-GB" sz="2400" b="1" dirty="0" err="1">
                <a:solidFill>
                  <a:srgbClr val="4F2170"/>
                </a:solidFill>
              </a:rPr>
              <a:t>BT2</a:t>
            </a:r>
            <a:r>
              <a:rPr lang="en-GB" sz="2400" b="1" dirty="0">
                <a:solidFill>
                  <a:srgbClr val="4F2170"/>
                </a:solidFill>
              </a:rPr>
              <a:t> </a:t>
            </a:r>
            <a:r>
              <a:rPr lang="en-GB" sz="2400" b="1" dirty="0" err="1">
                <a:solidFill>
                  <a:srgbClr val="4F2170"/>
                </a:solidFill>
              </a:rPr>
              <a:t>7DB</a:t>
            </a:r>
            <a:r>
              <a:rPr lang="en-GB" sz="2400" b="1" dirty="0">
                <a:solidFill>
                  <a:srgbClr val="4F2170"/>
                </a:solidFill>
              </a:rPr>
              <a:t> </a:t>
            </a:r>
          </a:p>
          <a:p>
            <a:pPr marL="342900" indent="-342900" algn="ctr" fontAlgn="base">
              <a:spcBef>
                <a:spcPct val="20000"/>
              </a:spcBef>
              <a:spcAft>
                <a:spcPct val="0"/>
              </a:spcAft>
              <a:buClr>
                <a:srgbClr val="7FBA00"/>
              </a:buClr>
              <a:defRPr/>
            </a:pPr>
            <a:r>
              <a:rPr lang="en-GB" sz="2400" b="1" dirty="0">
                <a:solidFill>
                  <a:srgbClr val="4F2170"/>
                </a:solidFill>
              </a:rPr>
              <a:t>E:  enterprise@volunteernow.co.uk</a:t>
            </a:r>
          </a:p>
          <a:p>
            <a:pPr marL="342900" indent="-342900" algn="ctr" fontAlgn="base">
              <a:spcBef>
                <a:spcPct val="20000"/>
              </a:spcBef>
              <a:spcAft>
                <a:spcPct val="0"/>
              </a:spcAft>
              <a:buClr>
                <a:srgbClr val="7FBA00"/>
              </a:buClr>
              <a:defRPr/>
            </a:pPr>
            <a:r>
              <a:rPr lang="en-GB" sz="2400" b="1" dirty="0">
                <a:solidFill>
                  <a:srgbClr val="4F2170"/>
                </a:solidFill>
              </a:rPr>
              <a:t>T: 028 9023 2020</a:t>
            </a:r>
            <a:endParaRPr lang="en-GB" b="1" dirty="0">
              <a:solidFill>
                <a:srgbClr val="4F2170"/>
              </a:solidFill>
            </a:endParaRPr>
          </a:p>
          <a:p>
            <a:pPr marL="342900" indent="-342900" algn="ctr" fontAlgn="base">
              <a:spcBef>
                <a:spcPct val="20000"/>
              </a:spcBef>
              <a:spcAft>
                <a:spcPct val="0"/>
              </a:spcAft>
              <a:buClr>
                <a:srgbClr val="7FBA00"/>
              </a:buClr>
              <a:defRPr/>
            </a:pPr>
            <a:endParaRPr lang="en-GB" sz="1400" b="1" dirty="0">
              <a:solidFill>
                <a:srgbClr val="4F2170"/>
              </a:solidFill>
            </a:endParaRPr>
          </a:p>
          <a:p>
            <a:pPr algn="ctr" fontAlgn="base">
              <a:spcBef>
                <a:spcPct val="50000"/>
              </a:spcBef>
              <a:spcAft>
                <a:spcPct val="0"/>
              </a:spcAft>
              <a:defRPr/>
            </a:pPr>
            <a:r>
              <a:rPr lang="en-GB" sz="1400" b="1" dirty="0">
                <a:solidFill>
                  <a:srgbClr val="4F2170"/>
                </a:solidFill>
              </a:rPr>
              <a:t>Reasonable precautions have been taken to ensure information in this training is accurate.  However, it is not intended to be legally comprehensive; it is designed to provide guidance in good faith without accepting liability.  If relevant, we therefore recommend you take appropriate professional advice before taking any action on the matters covered herein.  Company No. NI620375.</a:t>
            </a:r>
          </a:p>
          <a:p>
            <a:pPr algn="ctr" fontAlgn="base">
              <a:spcBef>
                <a:spcPct val="0"/>
              </a:spcBef>
              <a:spcAft>
                <a:spcPct val="0"/>
              </a:spcAft>
              <a:defRPr/>
            </a:pPr>
            <a:endParaRPr lang="en-GB" sz="800" b="1" dirty="0">
              <a:solidFill>
                <a:srgbClr val="4F2170"/>
              </a:solidFill>
            </a:endParaRPr>
          </a:p>
          <a:p>
            <a:pPr algn="ctr" fontAlgn="base">
              <a:spcBef>
                <a:spcPct val="50000"/>
              </a:spcBef>
              <a:spcAft>
                <a:spcPct val="0"/>
              </a:spcAft>
              <a:defRPr/>
            </a:pPr>
            <a:r>
              <a:rPr lang="en-GB" sz="1400" b="1" dirty="0">
                <a:solidFill>
                  <a:srgbClr val="4F2170"/>
                </a:solidFill>
              </a:rPr>
              <a:t>These materials may not be reproduced for any purpose without the express permission of Volunteer Now Enterprises Ltd.</a:t>
            </a:r>
          </a:p>
        </p:txBody>
      </p:sp>
      <p:pic>
        <p:nvPicPr>
          <p:cNvPr id="3" name="Picture 21" descr="VN ENTERPRISES LTD RGB - Copy.jpg"/>
          <p:cNvPicPr>
            <a:picLocks noChangeAspect="1"/>
          </p:cNvPicPr>
          <p:nvPr/>
        </p:nvPicPr>
        <p:blipFill rotWithShape="1">
          <a:blip r:embed="rId3" cstate="print"/>
          <a:srcRect l="853" t="-1155" r="-540" b="-3271"/>
          <a:stretch/>
        </p:blipFill>
        <p:spPr bwMode="auto">
          <a:xfrm>
            <a:off x="4007768" y="1"/>
            <a:ext cx="4130392" cy="1907825"/>
          </a:xfrm>
          <a:prstGeom prst="rect">
            <a:avLst/>
          </a:prstGeom>
          <a:noFill/>
          <a:ln w="9525">
            <a:noFill/>
            <a:miter lim="800000"/>
            <a:headEnd/>
            <a:tailEnd/>
          </a:ln>
        </p:spPr>
      </p:pic>
    </p:spTree>
    <p:extLst>
      <p:ext uri="{BB962C8B-B14F-4D97-AF65-F5344CB8AC3E}">
        <p14:creationId xmlns:p14="http://schemas.microsoft.com/office/powerpoint/2010/main" val="292588717"/>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prstGeom prst="rect">
            <a:avLst/>
          </a:prstGeom>
        </p:spPr>
        <p:txBody>
          <a:bodyPr vert="horz" lIns="121900" tIns="121900" rIns="121900" bIns="121900" rtlCol="0" anchor="b" anchorCtr="0">
            <a:noAutofit/>
          </a:bodyPr>
          <a:lstStyle/>
          <a:p>
            <a:pPr>
              <a:spcBef>
                <a:spcPts val="0"/>
              </a:spcBef>
            </a:pPr>
            <a:r>
              <a:rPr lang="en" b="1" dirty="0" smtClean="0">
                <a:solidFill>
                  <a:schemeClr val="bg1"/>
                </a:solidFill>
              </a:rPr>
              <a:t>A Club full of Volunteers</a:t>
            </a:r>
            <a:endParaRPr lang="en" b="1" dirty="0">
              <a:solidFill>
                <a:schemeClr val="bg1"/>
              </a:solidFill>
            </a:endParaRPr>
          </a:p>
        </p:txBody>
      </p:sp>
      <p:sp>
        <p:nvSpPr>
          <p:cNvPr id="346" name="Shape 346"/>
          <p:cNvSpPr txBox="1">
            <a:spLocks noGrp="1"/>
          </p:cNvSpPr>
          <p:nvPr>
            <p:ph type="subTitle" idx="1"/>
          </p:nvPr>
        </p:nvSpPr>
        <p:spPr>
          <a:prstGeom prst="rect">
            <a:avLst/>
          </a:prstGeom>
        </p:spPr>
        <p:txBody>
          <a:bodyPr vert="horz" lIns="121900" tIns="121900" rIns="121900" bIns="121900" rtlCol="0" anchor="t" anchorCtr="0">
            <a:noAutofit/>
          </a:bodyPr>
          <a:lstStyle/>
          <a:p>
            <a:pPr>
              <a:spcBef>
                <a:spcPts val="0"/>
              </a:spcBef>
            </a:pPr>
            <a:r>
              <a:rPr lang="en" dirty="0" smtClean="0">
                <a:solidFill>
                  <a:schemeClr val="bg1"/>
                </a:solidFill>
              </a:rPr>
              <a:t>St Moninna’s GAC, </a:t>
            </a:r>
            <a:r>
              <a:rPr lang="en" dirty="0">
                <a:solidFill>
                  <a:schemeClr val="bg1"/>
                </a:solidFill>
              </a:rPr>
              <a:t>Killeavy, Co. Armagh</a:t>
            </a:r>
          </a:p>
        </p:txBody>
      </p:sp>
      <p:grpSp>
        <p:nvGrpSpPr>
          <p:cNvPr id="4" name="Group 3"/>
          <p:cNvGrpSpPr/>
          <p:nvPr/>
        </p:nvGrpSpPr>
        <p:grpSpPr>
          <a:xfrm>
            <a:off x="0" y="0"/>
            <a:ext cx="12192000" cy="6858001"/>
            <a:chOff x="0" y="0"/>
            <a:chExt cx="12192000" cy="6858001"/>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922" r="3726" b="19476"/>
            <a:stretch/>
          </p:blipFill>
          <p:spPr>
            <a:xfrm>
              <a:off x="0" y="0"/>
              <a:ext cx="12192000" cy="6858000"/>
            </a:xfrm>
            <a:prstGeom prst="rect">
              <a:avLst/>
            </a:prstGeom>
          </p:spPr>
        </p:pic>
        <p:sp>
          <p:nvSpPr>
            <p:cNvPr id="3" name="Rectangle 2"/>
            <p:cNvSpPr/>
            <p:nvPr/>
          </p:nvSpPr>
          <p:spPr>
            <a:xfrm>
              <a:off x="3832412" y="3321425"/>
              <a:ext cx="8359588" cy="3536576"/>
            </a:xfrm>
            <a:prstGeom prst="rect">
              <a:avLst/>
            </a:prstGeom>
            <a:solidFill>
              <a:srgbClr val="D2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b="1" dirty="0" smtClean="0"/>
            </a:p>
            <a:p>
              <a:r>
                <a:rPr lang="en-GB" sz="3600" b="1" dirty="0" smtClean="0"/>
                <a:t>Michael O’Neill</a:t>
              </a:r>
            </a:p>
            <a:p>
              <a:r>
                <a:rPr lang="en-GB" sz="3600" b="1" dirty="0" smtClean="0"/>
                <a:t>Joan Cameron</a:t>
              </a:r>
            </a:p>
            <a:p>
              <a:r>
                <a:rPr lang="en-GB" sz="3600" dirty="0" smtClean="0"/>
                <a:t>St </a:t>
              </a:r>
              <a:r>
                <a:rPr lang="en-GB" sz="3600" dirty="0" err="1" smtClean="0"/>
                <a:t>Moninna’s</a:t>
              </a:r>
              <a:r>
                <a:rPr lang="en-GB" sz="3600" dirty="0" smtClean="0"/>
                <a:t> </a:t>
              </a:r>
              <a:r>
                <a:rPr lang="en-GB" sz="3600" dirty="0" err="1" smtClean="0"/>
                <a:t>Killeavy</a:t>
              </a:r>
              <a:r>
                <a:rPr lang="en-GB" sz="3600" dirty="0" smtClean="0"/>
                <a:t> </a:t>
              </a:r>
            </a:p>
            <a:p>
              <a:r>
                <a:rPr lang="en-GB" sz="3600" dirty="0" smtClean="0"/>
                <a:t>Armagh</a:t>
              </a:r>
            </a:p>
            <a:p>
              <a:endParaRPr lang="en-GB" sz="3600" b="1" dirty="0"/>
            </a:p>
            <a:p>
              <a:endParaRPr lang="en-GB" sz="3600" b="1" dirty="0"/>
            </a:p>
          </p:txBody>
        </p:sp>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2974" y="3429000"/>
            <a:ext cx="3172517" cy="2777635"/>
          </a:xfrm>
          <a:prstGeom prst="rect">
            <a:avLst/>
          </a:prstGeom>
        </p:spPr>
      </p:pic>
    </p:spTree>
    <p:extLst>
      <p:ext uri="{BB962C8B-B14F-4D97-AF65-F5344CB8AC3E}">
        <p14:creationId xmlns:p14="http://schemas.microsoft.com/office/powerpoint/2010/main" val="173278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Rectangle 11"/>
          <p:cNvSpPr/>
          <p:nvPr/>
        </p:nvSpPr>
        <p:spPr>
          <a:xfrm>
            <a:off x="368459" y="4694869"/>
            <a:ext cx="6096000" cy="933589"/>
          </a:xfrm>
          <a:prstGeom prst="rect">
            <a:avLst/>
          </a:prstGeom>
        </p:spPr>
        <p:txBody>
          <a:bodyPr>
            <a:spAutoFit/>
          </a:bodyPr>
          <a:lstStyle/>
          <a:p>
            <a:pPr marL="241294" indent="-241294">
              <a:spcAft>
                <a:spcPts val="800"/>
              </a:spcAft>
              <a:buFont typeface="Arial" panose="020B0604020202020204" pitchFamily="34" charset="0"/>
              <a:buChar char="•"/>
            </a:pPr>
            <a:r>
              <a:rPr lang="en-GB" sz="2400" dirty="0">
                <a:solidFill>
                  <a:schemeClr val="bg1"/>
                </a:solidFill>
              </a:rPr>
              <a:t>Gaelic Life Ulster Club of the Year 2013</a:t>
            </a:r>
          </a:p>
          <a:p>
            <a:pPr marL="241294" indent="-241294">
              <a:spcAft>
                <a:spcPts val="800"/>
              </a:spcAft>
              <a:buFont typeface="Arial" panose="020B0604020202020204" pitchFamily="34" charset="0"/>
              <a:buChar char="•"/>
            </a:pPr>
            <a:r>
              <a:rPr lang="en-GB" sz="2400" dirty="0">
                <a:solidFill>
                  <a:schemeClr val="bg1"/>
                </a:solidFill>
              </a:rPr>
              <a:t>Club </a:t>
            </a:r>
            <a:r>
              <a:rPr lang="en-GB" sz="2400" dirty="0" err="1">
                <a:solidFill>
                  <a:schemeClr val="bg1"/>
                </a:solidFill>
              </a:rPr>
              <a:t>Maith</a:t>
            </a:r>
            <a:r>
              <a:rPr lang="en-GB" sz="2400" dirty="0">
                <a:solidFill>
                  <a:schemeClr val="bg1"/>
                </a:solidFill>
              </a:rPr>
              <a:t> Platinum Award 2016</a:t>
            </a:r>
          </a:p>
        </p:txBody>
      </p:sp>
      <p:sp>
        <p:nvSpPr>
          <p:cNvPr id="11" name="Rectangle 10"/>
          <p:cNvSpPr/>
          <p:nvPr/>
        </p:nvSpPr>
        <p:spPr>
          <a:xfrm>
            <a:off x="368459" y="4202813"/>
            <a:ext cx="4762586" cy="461665"/>
          </a:xfrm>
          <a:prstGeom prst="rect">
            <a:avLst/>
          </a:prstGeom>
        </p:spPr>
        <p:txBody>
          <a:bodyPr wrap="none">
            <a:spAutoFit/>
          </a:bodyPr>
          <a:lstStyle/>
          <a:p>
            <a:pPr marL="241294" indent="-241294">
              <a:spcAft>
                <a:spcPts val="800"/>
              </a:spcAft>
              <a:buFont typeface="Arial" panose="020B0604020202020204" pitchFamily="34" charset="0"/>
              <a:buChar char="•"/>
            </a:pPr>
            <a:r>
              <a:rPr lang="en-GB" sz="2400" dirty="0">
                <a:solidFill>
                  <a:schemeClr val="bg1"/>
                </a:solidFill>
              </a:rPr>
              <a:t>Turnover in the region of £540,000</a:t>
            </a:r>
          </a:p>
        </p:txBody>
      </p:sp>
      <p:sp>
        <p:nvSpPr>
          <p:cNvPr id="10" name="Rectangle 9"/>
          <p:cNvSpPr/>
          <p:nvPr/>
        </p:nvSpPr>
        <p:spPr>
          <a:xfrm>
            <a:off x="368459" y="3710758"/>
            <a:ext cx="4994829" cy="461665"/>
          </a:xfrm>
          <a:prstGeom prst="rect">
            <a:avLst/>
          </a:prstGeom>
        </p:spPr>
        <p:txBody>
          <a:bodyPr wrap="none">
            <a:spAutoFit/>
          </a:bodyPr>
          <a:lstStyle/>
          <a:p>
            <a:pPr marL="241294" indent="-241294">
              <a:spcAft>
                <a:spcPts val="800"/>
              </a:spcAft>
              <a:buFont typeface="Arial" panose="020B0604020202020204" pitchFamily="34" charset="0"/>
              <a:buChar char="•"/>
            </a:pPr>
            <a:r>
              <a:rPr lang="en-GB" sz="2400" dirty="0">
                <a:solidFill>
                  <a:schemeClr val="bg1"/>
                </a:solidFill>
              </a:rPr>
              <a:t>Strong in </a:t>
            </a:r>
            <a:r>
              <a:rPr lang="en-GB" sz="2400" dirty="0" err="1">
                <a:solidFill>
                  <a:schemeClr val="bg1"/>
                </a:solidFill>
              </a:rPr>
              <a:t>Scór</a:t>
            </a:r>
            <a:r>
              <a:rPr lang="en-GB" sz="2400" dirty="0">
                <a:solidFill>
                  <a:schemeClr val="bg1"/>
                </a:solidFill>
              </a:rPr>
              <a:t> </a:t>
            </a:r>
            <a:r>
              <a:rPr lang="en-GB" sz="2400" dirty="0" err="1">
                <a:solidFill>
                  <a:schemeClr val="bg1"/>
                </a:solidFill>
              </a:rPr>
              <a:t>Sinsir</a:t>
            </a:r>
            <a:r>
              <a:rPr lang="en-GB" sz="2400" dirty="0">
                <a:solidFill>
                  <a:schemeClr val="bg1"/>
                </a:solidFill>
              </a:rPr>
              <a:t> and </a:t>
            </a:r>
            <a:r>
              <a:rPr lang="en-GB" sz="2400" dirty="0" err="1">
                <a:solidFill>
                  <a:schemeClr val="bg1"/>
                </a:solidFill>
              </a:rPr>
              <a:t>Scór</a:t>
            </a:r>
            <a:r>
              <a:rPr lang="en-GB" sz="2400" dirty="0">
                <a:solidFill>
                  <a:schemeClr val="bg1"/>
                </a:solidFill>
              </a:rPr>
              <a:t> na nÓg</a:t>
            </a:r>
          </a:p>
        </p:txBody>
      </p:sp>
      <p:sp>
        <p:nvSpPr>
          <p:cNvPr id="4" name="Rectangle 3"/>
          <p:cNvSpPr/>
          <p:nvPr/>
        </p:nvSpPr>
        <p:spPr>
          <a:xfrm>
            <a:off x="368459" y="2377448"/>
            <a:ext cx="6096000" cy="1302921"/>
          </a:xfrm>
          <a:prstGeom prst="rect">
            <a:avLst/>
          </a:prstGeom>
        </p:spPr>
        <p:txBody>
          <a:bodyPr>
            <a:spAutoFit/>
          </a:bodyPr>
          <a:lstStyle/>
          <a:p>
            <a:pPr marL="241294" indent="-241294">
              <a:spcAft>
                <a:spcPts val="800"/>
              </a:spcAft>
              <a:buFont typeface="Arial" panose="020B0604020202020204" pitchFamily="34" charset="0"/>
              <a:buChar char="•"/>
            </a:pPr>
            <a:r>
              <a:rPr lang="en-GB" sz="2400" dirty="0">
                <a:solidFill>
                  <a:schemeClr val="bg1"/>
                </a:solidFill>
              </a:rPr>
              <a:t>841 members (514 under 18) – 35 teams</a:t>
            </a:r>
          </a:p>
          <a:p>
            <a:pPr marL="241294" indent="-241294">
              <a:spcAft>
                <a:spcPts val="800"/>
              </a:spcAft>
              <a:buFont typeface="Arial" panose="020B0604020202020204" pitchFamily="34" charset="0"/>
              <a:buChar char="•"/>
            </a:pPr>
            <a:r>
              <a:rPr lang="en-GB" sz="2400" dirty="0">
                <a:solidFill>
                  <a:schemeClr val="bg1"/>
                </a:solidFill>
              </a:rPr>
              <a:t>Four playing codes:</a:t>
            </a:r>
            <a:br>
              <a:rPr lang="en-GB" sz="2400" dirty="0">
                <a:solidFill>
                  <a:schemeClr val="bg1"/>
                </a:solidFill>
              </a:rPr>
            </a:br>
            <a:r>
              <a:rPr lang="en-GB" sz="2400" dirty="0">
                <a:solidFill>
                  <a:schemeClr val="bg1"/>
                </a:solidFill>
              </a:rPr>
              <a:t>- football, ladies football, camogie &amp; hurling </a:t>
            </a:r>
          </a:p>
        </p:txBody>
      </p:sp>
      <p:sp>
        <p:nvSpPr>
          <p:cNvPr id="3" name="Rectangle 2"/>
          <p:cNvSpPr/>
          <p:nvPr/>
        </p:nvSpPr>
        <p:spPr>
          <a:xfrm>
            <a:off x="368459" y="1885393"/>
            <a:ext cx="5380576" cy="461665"/>
          </a:xfrm>
          <a:prstGeom prst="rect">
            <a:avLst/>
          </a:prstGeom>
        </p:spPr>
        <p:txBody>
          <a:bodyPr wrap="none">
            <a:spAutoFit/>
          </a:bodyPr>
          <a:lstStyle/>
          <a:p>
            <a:pPr marL="241294" indent="-241294">
              <a:spcAft>
                <a:spcPts val="800"/>
              </a:spcAft>
              <a:buFont typeface="Arial" panose="020B0604020202020204" pitchFamily="34" charset="0"/>
              <a:buChar char="•"/>
            </a:pPr>
            <a:r>
              <a:rPr lang="en-GB" sz="2400" dirty="0">
                <a:solidFill>
                  <a:schemeClr val="bg1"/>
                </a:solidFill>
              </a:rPr>
              <a:t>South Armagh club bordering on Newry</a:t>
            </a:r>
          </a:p>
        </p:txBody>
      </p:sp>
      <p:sp>
        <p:nvSpPr>
          <p:cNvPr id="353" name="Shape 353"/>
          <p:cNvSpPr txBox="1">
            <a:spLocks noGrp="1"/>
          </p:cNvSpPr>
          <p:nvPr>
            <p:ph type="body" idx="1"/>
          </p:nvPr>
        </p:nvSpPr>
        <p:spPr>
          <a:xfrm>
            <a:off x="368459" y="1395942"/>
            <a:ext cx="7318132" cy="659180"/>
          </a:xfrm>
          <a:prstGeom prst="rect">
            <a:avLst/>
          </a:prstGeom>
        </p:spPr>
        <p:txBody>
          <a:bodyPr vert="horz" lIns="121900" tIns="121900" rIns="121900" bIns="121900" rtlCol="0" anchor="t" anchorCtr="0">
            <a:noAutofit/>
          </a:bodyPr>
          <a:lstStyle/>
          <a:p>
            <a:pPr>
              <a:lnSpc>
                <a:spcPct val="100000"/>
              </a:lnSpc>
              <a:spcAft>
                <a:spcPts val="800"/>
              </a:spcAft>
            </a:pPr>
            <a:r>
              <a:rPr lang="en-GB" sz="2400" dirty="0"/>
              <a:t>Founded 1886</a:t>
            </a:r>
          </a:p>
        </p:txBody>
      </p:sp>
      <p:sp>
        <p:nvSpPr>
          <p:cNvPr id="352" name="Shape 352"/>
          <p:cNvSpPr txBox="1">
            <a:spLocks noGrp="1"/>
          </p:cNvSpPr>
          <p:nvPr>
            <p:ph type="title"/>
          </p:nvPr>
        </p:nvSpPr>
        <p:spPr>
          <a:prstGeom prst="rect">
            <a:avLst/>
          </a:prstGeom>
        </p:spPr>
        <p:txBody>
          <a:bodyPr vert="horz" lIns="121900" tIns="121900" rIns="121900" bIns="121900" rtlCol="0" anchor="t" anchorCtr="0">
            <a:noAutofit/>
          </a:bodyPr>
          <a:lstStyle/>
          <a:p>
            <a:r>
              <a:rPr lang="en-GB" dirty="0" smtClean="0">
                <a:solidFill>
                  <a:schemeClr val="bg1"/>
                </a:solidFill>
              </a:rPr>
              <a:t>About Killeavy GAC</a:t>
            </a:r>
            <a:endParaRPr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4103" y="1170000"/>
            <a:ext cx="4122613" cy="360947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243" t="11015" r="28715" b="32871"/>
          <a:stretch/>
        </p:blipFill>
        <p:spPr>
          <a:xfrm>
            <a:off x="7623435" y="1142762"/>
            <a:ext cx="4152965" cy="356043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081" r="2955"/>
          <a:stretch/>
        </p:blipFill>
        <p:spPr>
          <a:xfrm>
            <a:off x="7337696" y="1176178"/>
            <a:ext cx="4705421" cy="349855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1123" y="1176176"/>
            <a:ext cx="4659584" cy="3494689"/>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0283"/>
          <a:stretch/>
        </p:blipFill>
        <p:spPr>
          <a:xfrm>
            <a:off x="7351123" y="1152578"/>
            <a:ext cx="4700544" cy="354229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5453" y="1142762"/>
            <a:ext cx="4934586" cy="3636711"/>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174124" cy="6857999"/>
          </a:xfrm>
          <a:prstGeom prst="rect">
            <a:avLst/>
          </a:prstGeom>
        </p:spPr>
      </p:pic>
      <p:sp>
        <p:nvSpPr>
          <p:cNvPr id="8" name="TextBox 7"/>
          <p:cNvSpPr txBox="1"/>
          <p:nvPr/>
        </p:nvSpPr>
        <p:spPr>
          <a:xfrm>
            <a:off x="3925128" y="4731655"/>
            <a:ext cx="4363453" cy="584775"/>
          </a:xfrm>
          <a:prstGeom prst="rect">
            <a:avLst/>
          </a:prstGeom>
          <a:noFill/>
        </p:spPr>
        <p:txBody>
          <a:bodyPr wrap="square" rtlCol="0">
            <a:spAutoFit/>
          </a:bodyPr>
          <a:lstStyle/>
          <a:p>
            <a:pPr algn="ctr"/>
            <a:r>
              <a:rPr lang="en-GB" sz="3200" b="1" dirty="0">
                <a:ln>
                  <a:solidFill>
                    <a:schemeClr val="bg1"/>
                  </a:solidFill>
                </a:ln>
              </a:rPr>
              <a:t>All Volunteers!</a:t>
            </a:r>
          </a:p>
        </p:txBody>
      </p:sp>
    </p:spTree>
    <p:extLst>
      <p:ext uri="{BB962C8B-B14F-4D97-AF65-F5344CB8AC3E}">
        <p14:creationId xmlns:p14="http://schemas.microsoft.com/office/powerpoint/2010/main" val="94431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0" grpId="0"/>
      <p:bldP spid="4" grpId="0"/>
      <p:bldP spid="3" grpId="0"/>
      <p:bldP spid="353" grpId="0" build="p"/>
      <p:bldP spid="35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6" name="TextBox 5"/>
          <p:cNvSpPr txBox="1"/>
          <p:nvPr/>
        </p:nvSpPr>
        <p:spPr>
          <a:xfrm>
            <a:off x="1557867" y="1454179"/>
            <a:ext cx="6028267" cy="2144498"/>
          </a:xfrm>
          <a:prstGeom prst="rect">
            <a:avLst/>
          </a:prstGeom>
          <a:noFill/>
        </p:spPr>
        <p:txBody>
          <a:bodyPr wrap="square" rtlCol="0">
            <a:spAutoFit/>
          </a:bodyPr>
          <a:lstStyle/>
          <a:p>
            <a:pPr marL="380990" indent="-380990">
              <a:buFont typeface="Arial" panose="020B0604020202020204" pitchFamily="34" charset="0"/>
              <a:buChar char="•"/>
            </a:pPr>
            <a:r>
              <a:rPr lang="en-GB" sz="2667" dirty="0">
                <a:solidFill>
                  <a:schemeClr val="bg1"/>
                </a:solidFill>
              </a:rPr>
              <a:t>Ask and keep on asking</a:t>
            </a:r>
          </a:p>
          <a:p>
            <a:pPr marL="380990" indent="-380990">
              <a:buFont typeface="Arial" panose="020B0604020202020204" pitchFamily="34" charset="0"/>
              <a:buChar char="•"/>
            </a:pPr>
            <a:r>
              <a:rPr lang="en-GB" sz="2667" dirty="0">
                <a:solidFill>
                  <a:schemeClr val="bg1"/>
                </a:solidFill>
              </a:rPr>
              <a:t>Start small, don’t overload</a:t>
            </a:r>
          </a:p>
          <a:p>
            <a:pPr marL="380990" indent="-380990">
              <a:buFont typeface="Arial" panose="020B0604020202020204" pitchFamily="34" charset="0"/>
              <a:buChar char="•"/>
            </a:pPr>
            <a:r>
              <a:rPr lang="en-GB" sz="2667" dirty="0">
                <a:solidFill>
                  <a:schemeClr val="bg1"/>
                </a:solidFill>
              </a:rPr>
              <a:t>Support, support, support</a:t>
            </a:r>
          </a:p>
          <a:p>
            <a:pPr marL="380990" indent="-380990">
              <a:buFont typeface="Arial" panose="020B0604020202020204" pitchFamily="34" charset="0"/>
              <a:buChar char="•"/>
            </a:pPr>
            <a:r>
              <a:rPr lang="en-GB" sz="2667" dirty="0">
                <a:solidFill>
                  <a:schemeClr val="bg1"/>
                </a:solidFill>
              </a:rPr>
              <a:t>Recognition</a:t>
            </a:r>
          </a:p>
          <a:p>
            <a:pPr marL="380990" indent="-380990">
              <a:buFont typeface="Arial" panose="020B0604020202020204" pitchFamily="34" charset="0"/>
              <a:buChar char="•"/>
            </a:pPr>
            <a:r>
              <a:rPr lang="en-GB" sz="2667" dirty="0">
                <a:solidFill>
                  <a:schemeClr val="bg1"/>
                </a:solidFill>
              </a:rPr>
              <a:t>Most people are happy to help</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641601" y="3846849"/>
            <a:ext cx="6986252" cy="1762025"/>
          </a:xfrm>
          <a:prstGeom prst="rect">
            <a:avLst/>
          </a:prstGeom>
        </p:spPr>
      </p:pic>
      <p:pic>
        <p:nvPicPr>
          <p:cNvPr id="8" name="Picture 7"/>
          <p:cNvPicPr>
            <a:picLocks noChangeAspect="1"/>
          </p:cNvPicPr>
          <p:nvPr/>
        </p:nvPicPr>
        <p:blipFill>
          <a:blip r:embed="rId4"/>
          <a:stretch>
            <a:fillRect/>
          </a:stretch>
        </p:blipFill>
        <p:spPr>
          <a:xfrm>
            <a:off x="7154333" y="1536177"/>
            <a:ext cx="3703192" cy="2069079"/>
          </a:xfrm>
          <a:prstGeom prst="rect">
            <a:avLst/>
          </a:prstGeom>
        </p:spPr>
      </p:pic>
      <p:pic>
        <p:nvPicPr>
          <p:cNvPr id="11" name="Picture 10"/>
          <p:cNvPicPr/>
          <p:nvPr/>
        </p:nvPicPr>
        <p:blipFill rotWithShape="1">
          <a:blip r:embed="rId5">
            <a:extLst>
              <a:ext uri="{28A0092B-C50C-407E-A947-70E740481C1C}">
                <a14:useLocalDpi xmlns:a14="http://schemas.microsoft.com/office/drawing/2010/main" val="0"/>
              </a:ext>
            </a:extLst>
          </a:blip>
          <a:srcRect b="16322"/>
          <a:stretch/>
        </p:blipFill>
        <p:spPr>
          <a:xfrm>
            <a:off x="0" y="1"/>
            <a:ext cx="12192000" cy="6858000"/>
          </a:xfrm>
          <a:prstGeom prst="rect">
            <a:avLst/>
          </a:prstGeom>
        </p:spPr>
      </p:pic>
      <p:sp>
        <p:nvSpPr>
          <p:cNvPr id="359" name="Shape 359"/>
          <p:cNvSpPr txBox="1">
            <a:spLocks noGrp="1"/>
          </p:cNvSpPr>
          <p:nvPr>
            <p:ph type="title"/>
          </p:nvPr>
        </p:nvSpPr>
        <p:spPr>
          <a:xfrm>
            <a:off x="1179749" y="382821"/>
            <a:ext cx="11360800" cy="763600"/>
          </a:xfrm>
          <a:prstGeom prst="rect">
            <a:avLst/>
          </a:prstGeom>
        </p:spPr>
        <p:txBody>
          <a:bodyPr vert="horz" lIns="121900" tIns="121900" rIns="121900" bIns="121900" rtlCol="0" anchor="t" anchorCtr="0">
            <a:noAutofit/>
          </a:bodyPr>
          <a:lstStyle/>
          <a:p>
            <a:r>
              <a:rPr lang="en-GB" b="1" dirty="0" smtClean="0">
                <a:solidFill>
                  <a:schemeClr val="tx1"/>
                </a:solidFill>
              </a:rPr>
              <a:t>Catching the Volunteer</a:t>
            </a:r>
            <a:endParaRPr b="1" dirty="0">
              <a:solidFill>
                <a:schemeClr val="tx1"/>
              </a:solidFill>
            </a:endParaRPr>
          </a:p>
        </p:txBody>
      </p:sp>
    </p:spTree>
    <p:extLst>
      <p:ext uri="{BB962C8B-B14F-4D97-AF65-F5344CB8AC3E}">
        <p14:creationId xmlns:p14="http://schemas.microsoft.com/office/powerpoint/2010/main" val="179827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prstGeom prst="rect">
            <a:avLst/>
          </a:prstGeom>
        </p:spPr>
        <p:txBody>
          <a:bodyPr vert="horz" lIns="121900" tIns="121900" rIns="121900" bIns="121900" rtlCol="0" anchor="b" anchorCtr="0">
            <a:noAutofit/>
          </a:bodyPr>
          <a:lstStyle/>
          <a:p>
            <a:pPr>
              <a:spcBef>
                <a:spcPts val="0"/>
              </a:spcBef>
            </a:pPr>
            <a:r>
              <a:rPr lang="en" b="1" dirty="0" smtClean="0">
                <a:solidFill>
                  <a:schemeClr val="bg1"/>
                </a:solidFill>
              </a:rPr>
              <a:t>A Club full of Volunteers</a:t>
            </a:r>
            <a:endParaRPr lang="en" b="1" dirty="0">
              <a:solidFill>
                <a:schemeClr val="bg1"/>
              </a:solidFill>
            </a:endParaRPr>
          </a:p>
        </p:txBody>
      </p:sp>
      <p:sp>
        <p:nvSpPr>
          <p:cNvPr id="346" name="Shape 346"/>
          <p:cNvSpPr txBox="1">
            <a:spLocks noGrp="1"/>
          </p:cNvSpPr>
          <p:nvPr>
            <p:ph type="subTitle" idx="1"/>
          </p:nvPr>
        </p:nvSpPr>
        <p:spPr>
          <a:prstGeom prst="rect">
            <a:avLst/>
          </a:prstGeom>
        </p:spPr>
        <p:txBody>
          <a:bodyPr vert="horz" lIns="121900" tIns="121900" rIns="121900" bIns="121900" rtlCol="0" anchor="t" anchorCtr="0">
            <a:noAutofit/>
          </a:bodyPr>
          <a:lstStyle/>
          <a:p>
            <a:pPr>
              <a:spcBef>
                <a:spcPts val="0"/>
              </a:spcBef>
            </a:pPr>
            <a:r>
              <a:rPr lang="en" dirty="0" smtClean="0">
                <a:solidFill>
                  <a:schemeClr val="bg1"/>
                </a:solidFill>
              </a:rPr>
              <a:t>St Moninna’s GAC, </a:t>
            </a:r>
            <a:r>
              <a:rPr lang="en" dirty="0">
                <a:solidFill>
                  <a:schemeClr val="bg1"/>
                </a:solidFill>
              </a:rPr>
              <a:t>Killeavy, Co. Armagh</a:t>
            </a:r>
          </a:p>
        </p:txBody>
      </p:sp>
      <p:grpSp>
        <p:nvGrpSpPr>
          <p:cNvPr id="4" name="Group 3"/>
          <p:cNvGrpSpPr/>
          <p:nvPr/>
        </p:nvGrpSpPr>
        <p:grpSpPr>
          <a:xfrm>
            <a:off x="0" y="0"/>
            <a:ext cx="12192000" cy="6858001"/>
            <a:chOff x="0" y="0"/>
            <a:chExt cx="12192000" cy="6858001"/>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922" r="3726" b="19476"/>
            <a:stretch/>
          </p:blipFill>
          <p:spPr>
            <a:xfrm>
              <a:off x="0" y="0"/>
              <a:ext cx="12192000" cy="6858000"/>
            </a:xfrm>
            <a:prstGeom prst="rect">
              <a:avLst/>
            </a:prstGeom>
          </p:spPr>
        </p:pic>
        <p:sp>
          <p:nvSpPr>
            <p:cNvPr id="3" name="Rectangle 2"/>
            <p:cNvSpPr/>
            <p:nvPr/>
          </p:nvSpPr>
          <p:spPr>
            <a:xfrm>
              <a:off x="3832412" y="3321425"/>
              <a:ext cx="8359588" cy="3536576"/>
            </a:xfrm>
            <a:prstGeom prst="rect">
              <a:avLst/>
            </a:prstGeom>
            <a:solidFill>
              <a:srgbClr val="D22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b="1" dirty="0" smtClean="0"/>
            </a:p>
            <a:p>
              <a:r>
                <a:rPr lang="en-GB" sz="3600" b="1" dirty="0" smtClean="0"/>
                <a:t>George Gillespie</a:t>
              </a:r>
            </a:p>
            <a:p>
              <a:r>
                <a:rPr lang="en-GB" sz="3600" dirty="0" smtClean="0"/>
                <a:t>Volunteer Now</a:t>
              </a:r>
            </a:p>
            <a:p>
              <a:endParaRPr lang="en-GB" sz="3600" b="1" dirty="0"/>
            </a:p>
            <a:p>
              <a:endParaRPr lang="en-GB" sz="3600" b="1" dirty="0"/>
            </a:p>
          </p:txBody>
        </p:sp>
      </p:grpSp>
      <p:pic>
        <p:nvPicPr>
          <p:cNvPr id="8" name="Picture 21" descr="VN ENTERPRISES LTD RGB - Copy.jpg"/>
          <p:cNvPicPr>
            <a:picLocks noChangeAspect="1"/>
          </p:cNvPicPr>
          <p:nvPr/>
        </p:nvPicPr>
        <p:blipFill rotWithShape="1">
          <a:blip r:embed="rId4" cstate="print"/>
          <a:srcRect l="853" t="-1155" r="-540" b="-3271"/>
          <a:stretch/>
        </p:blipFill>
        <p:spPr bwMode="auto">
          <a:xfrm>
            <a:off x="7963867" y="3981401"/>
            <a:ext cx="3909886" cy="1727624"/>
          </a:xfrm>
          <a:prstGeom prst="rect">
            <a:avLst/>
          </a:prstGeom>
          <a:noFill/>
          <a:ln w="9525">
            <a:noFill/>
            <a:miter lim="800000"/>
            <a:headEnd/>
            <a:tailEnd/>
          </a:ln>
        </p:spPr>
      </p:pic>
    </p:spTree>
    <p:extLst>
      <p:ext uri="{BB962C8B-B14F-4D97-AF65-F5344CB8AC3E}">
        <p14:creationId xmlns:p14="http://schemas.microsoft.com/office/powerpoint/2010/main" val="3970556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prstGeom prst="rect">
            <a:avLst/>
          </a:prstGeom>
        </p:spPr>
        <p:txBody>
          <a:bodyPr vert="horz" lIns="121900" tIns="121900" rIns="121900" bIns="121900" rtlCol="0" anchor="t" anchorCtr="0">
            <a:noAutofit/>
          </a:bodyPr>
          <a:lstStyle/>
          <a:p>
            <a:r>
              <a:rPr lang="en-GB" dirty="0" smtClean="0"/>
              <a:t>Our </a:t>
            </a:r>
            <a:r>
              <a:rPr lang="en-GB" dirty="0" err="1" smtClean="0"/>
              <a:t>Goldmark</a:t>
            </a:r>
            <a:r>
              <a:rPr lang="en-GB" dirty="0" smtClean="0"/>
              <a:t> experience</a:t>
            </a:r>
            <a:endParaRPr dirty="0"/>
          </a:p>
        </p:txBody>
      </p:sp>
      <p:sp>
        <p:nvSpPr>
          <p:cNvPr id="367" name="Shape 367"/>
          <p:cNvSpPr txBox="1">
            <a:spLocks noGrp="1"/>
          </p:cNvSpPr>
          <p:nvPr>
            <p:ph type="body" idx="1"/>
          </p:nvPr>
        </p:nvSpPr>
        <p:spPr>
          <a:xfrm>
            <a:off x="415601" y="1536633"/>
            <a:ext cx="6089473" cy="4555200"/>
          </a:xfrm>
          <a:prstGeom prst="rect">
            <a:avLst/>
          </a:prstGeom>
        </p:spPr>
        <p:txBody>
          <a:bodyPr vert="horz" lIns="121900" tIns="121900" rIns="121900" bIns="121900" rtlCol="0" anchor="t" anchorCtr="0">
            <a:noAutofit/>
          </a:bodyPr>
          <a:lstStyle/>
          <a:p>
            <a:pPr>
              <a:lnSpc>
                <a:spcPct val="110000"/>
              </a:lnSpc>
            </a:pPr>
            <a:r>
              <a:rPr lang="en-GB" sz="2133" dirty="0"/>
              <a:t>Killeavy GAC have been involved in the </a:t>
            </a:r>
            <a:r>
              <a:rPr lang="en-GB" sz="2133" dirty="0" err="1"/>
              <a:t>Goldmark</a:t>
            </a:r>
            <a:r>
              <a:rPr lang="en-GB" sz="2133" dirty="0"/>
              <a:t> Scheme since 2013. We saw it a very valuable way to capture and celebrate the work of our young volunteers around our club. It gave them a focus and something that they could be publicly accredited for in society. It also allowed our young people to be seen as positive role models around the club.  To date we have around 80 young people registered to this scheme with 21 having achieved their gold award of 200 hours.</a:t>
            </a:r>
          </a:p>
          <a:p>
            <a:pPr>
              <a:buNone/>
            </a:pPr>
            <a:endParaRPr sz="1867"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893" y="1356967"/>
            <a:ext cx="4554911" cy="3416183"/>
          </a:xfrm>
          <a:prstGeom prst="rect">
            <a:avLst/>
          </a:prstGeom>
        </p:spPr>
      </p:pic>
    </p:spTree>
    <p:extLst>
      <p:ext uri="{BB962C8B-B14F-4D97-AF65-F5344CB8AC3E}">
        <p14:creationId xmlns:p14="http://schemas.microsoft.com/office/powerpoint/2010/main" val="3315744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14" name="Shape 380"/>
          <p:cNvSpPr txBox="1">
            <a:spLocks noGrp="1"/>
          </p:cNvSpPr>
          <p:nvPr>
            <p:ph type="title"/>
          </p:nvPr>
        </p:nvSpPr>
        <p:spPr>
          <a:prstGeom prst="rect">
            <a:avLst/>
          </a:prstGeom>
        </p:spPr>
        <p:txBody>
          <a:bodyPr vert="horz" lIns="121900" tIns="121900" rIns="121900" bIns="121900" rtlCol="0" anchor="t" anchorCtr="0">
            <a:noAutofit/>
          </a:bodyPr>
          <a:lstStyle/>
          <a:p>
            <a:r>
              <a:rPr lang="en-GB" dirty="0" smtClean="0"/>
              <a:t>A personal testimony</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45" y="1559159"/>
            <a:ext cx="10001562" cy="4127247"/>
          </a:xfrm>
          <a:prstGeom prst="rect">
            <a:avLst/>
          </a:prstGeom>
        </p:spPr>
      </p:pic>
    </p:spTree>
    <p:extLst>
      <p:ext uri="{BB962C8B-B14F-4D97-AF65-F5344CB8AC3E}">
        <p14:creationId xmlns:p14="http://schemas.microsoft.com/office/powerpoint/2010/main" val="3653677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prstGeom prst="rect">
            <a:avLst/>
          </a:prstGeom>
        </p:spPr>
        <p:txBody>
          <a:bodyPr vert="horz" lIns="121900" tIns="121900" rIns="121900" bIns="121900" rtlCol="0" anchor="t" anchorCtr="0">
            <a:noAutofit/>
          </a:bodyPr>
          <a:lstStyle/>
          <a:p>
            <a:r>
              <a:rPr lang="en-GB" dirty="0" smtClean="0"/>
              <a:t>Volunteering for all ages</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8" y="1855173"/>
            <a:ext cx="10372167" cy="3124058"/>
          </a:xfrm>
          <a:prstGeom prst="rect">
            <a:avLst/>
          </a:prstGeom>
        </p:spPr>
      </p:pic>
    </p:spTree>
    <p:extLst>
      <p:ext uri="{BB962C8B-B14F-4D97-AF65-F5344CB8AC3E}">
        <p14:creationId xmlns:p14="http://schemas.microsoft.com/office/powerpoint/2010/main" val="137584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15600" y="283027"/>
            <a:ext cx="11360800" cy="763600"/>
          </a:xfrm>
          <a:prstGeom prst="rect">
            <a:avLst/>
          </a:prstGeom>
        </p:spPr>
        <p:txBody>
          <a:bodyPr vert="horz" lIns="121900" tIns="121900" rIns="121900" bIns="121900" rtlCol="0" anchor="t" anchorCtr="0">
            <a:noAutofit/>
          </a:bodyPr>
          <a:lstStyle/>
          <a:p>
            <a:r>
              <a:rPr lang="en-GB" dirty="0" smtClean="0"/>
              <a:t>Maintaining an ethos</a:t>
            </a: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565" y="1278753"/>
            <a:ext cx="5756619" cy="36081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77" y="1278753"/>
            <a:ext cx="4572000" cy="4650602"/>
          </a:xfrm>
          <a:prstGeom prst="rect">
            <a:avLst/>
          </a:prstGeom>
        </p:spPr>
      </p:pic>
    </p:spTree>
    <p:extLst>
      <p:ext uri="{BB962C8B-B14F-4D97-AF65-F5344CB8AC3E}">
        <p14:creationId xmlns:p14="http://schemas.microsoft.com/office/powerpoint/2010/main" val="357431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Give them a challenge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359" y="1356967"/>
            <a:ext cx="3204997" cy="4535475"/>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t="2309"/>
          <a:stretch/>
        </p:blipFill>
        <p:spPr>
          <a:xfrm>
            <a:off x="1209589" y="1929669"/>
            <a:ext cx="4439920" cy="3664148"/>
          </a:xfrm>
          <a:prstGeom prst="rect">
            <a:avLst/>
          </a:prstGeom>
        </p:spPr>
      </p:pic>
    </p:spTree>
    <p:extLst>
      <p:ext uri="{BB962C8B-B14F-4D97-AF65-F5344CB8AC3E}">
        <p14:creationId xmlns:p14="http://schemas.microsoft.com/office/powerpoint/2010/main" val="653620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prstGeom prst="rect">
            <a:avLst/>
          </a:prstGeom>
        </p:spPr>
        <p:txBody>
          <a:bodyPr vert="horz" lIns="121900" tIns="121900" rIns="121900" bIns="121900" rtlCol="0" anchor="t" anchorCtr="0">
            <a:noAutofit/>
          </a:bodyPr>
          <a:lstStyle/>
          <a:p>
            <a:r>
              <a:rPr lang="en-GB" dirty="0" smtClean="0"/>
              <a:t>Keeping it fresh</a:t>
            </a:r>
            <a:endParaRPr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831" y="1356967"/>
            <a:ext cx="6270569" cy="3664976"/>
          </a:xfrm>
          <a:prstGeom prst="rect">
            <a:avLst/>
          </a:prstGeom>
        </p:spPr>
      </p:pic>
      <p:sp>
        <p:nvSpPr>
          <p:cNvPr id="2" name="Rectangle 1"/>
          <p:cNvSpPr/>
          <p:nvPr/>
        </p:nvSpPr>
        <p:spPr>
          <a:xfrm>
            <a:off x="415600" y="1625362"/>
            <a:ext cx="4766000" cy="3511987"/>
          </a:xfrm>
          <a:prstGeom prst="rect">
            <a:avLst/>
          </a:prstGeom>
        </p:spPr>
        <p:txBody>
          <a:bodyPr wrap="square">
            <a:spAutoFit/>
          </a:bodyPr>
          <a:lstStyle/>
          <a:p>
            <a:pPr marL="840719" indent="-840719">
              <a:lnSpc>
                <a:spcPct val="107000"/>
              </a:lnSpc>
              <a:spcAft>
                <a:spcPts val="1067"/>
              </a:spcAft>
              <a:tabLst>
                <a:tab pos="840719" algn="l"/>
              </a:tabLs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7.6	No person will be eligible to serve as Chairman of the Executive Committee for more than three years in any period of four consecutive years.</a:t>
            </a:r>
            <a:endPar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40719" indent="-840719">
              <a:lnSpc>
                <a:spcPct val="107000"/>
              </a:lnSpc>
              <a:spcAft>
                <a:spcPts val="1067"/>
              </a:spcAft>
              <a:tabLst>
                <a:tab pos="840719" algn="l"/>
              </a:tabLst>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7.7	No person will be eligible to serve as Secretary or Treasurer of the Executive Committee for more than five years in any period of six consecutive years.</a:t>
            </a:r>
            <a:endParaRPr lang="en-GB"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6427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prstGeom prst="rect">
            <a:avLst/>
          </a:prstGeom>
        </p:spPr>
        <p:txBody>
          <a:bodyPr vert="horz" lIns="121900" tIns="121900" rIns="121900" bIns="121900" rtlCol="0" anchor="t" anchorCtr="0">
            <a:noAutofit/>
          </a:bodyPr>
          <a:lstStyle/>
          <a:p>
            <a:r>
              <a:rPr lang="en-GB" dirty="0" smtClean="0"/>
              <a:t>Why volunteer?</a:t>
            </a:r>
            <a:endParaRPr dirty="0"/>
          </a:p>
        </p:txBody>
      </p:sp>
      <p:sp>
        <p:nvSpPr>
          <p:cNvPr id="5" name="TextBox 4"/>
          <p:cNvSpPr txBox="1"/>
          <p:nvPr/>
        </p:nvSpPr>
        <p:spPr>
          <a:xfrm>
            <a:off x="2950429" y="5524547"/>
            <a:ext cx="6291104" cy="1200329"/>
          </a:xfrm>
          <a:prstGeom prst="rect">
            <a:avLst/>
          </a:prstGeom>
          <a:noFill/>
        </p:spPr>
        <p:txBody>
          <a:bodyPr wrap="square" rtlCol="0">
            <a:spAutoFit/>
          </a:bodyPr>
          <a:lstStyle/>
          <a:p>
            <a:pPr algn="ctr"/>
            <a:r>
              <a:rPr lang="en-GB" sz="2400" dirty="0">
                <a:solidFill>
                  <a:schemeClr val="bg1"/>
                </a:solidFill>
                <a:hlinkClick r:id="rId3"/>
              </a:rPr>
              <a:t>https://www.youtube.com/watch?v=NwwUVvMNDys</a:t>
            </a:r>
            <a:endParaRPr lang="en-GB" sz="2400" dirty="0">
              <a:solidFill>
                <a:schemeClr val="bg1"/>
              </a:solidFill>
            </a:endParaRPr>
          </a:p>
          <a:p>
            <a:pPr algn="ctr"/>
            <a:endParaRPr lang="en-GB" sz="2400"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572" y="2057078"/>
            <a:ext cx="3782689" cy="270033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03" y="2057077"/>
            <a:ext cx="4104168" cy="2736112"/>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2817" t="10956" r="3149" b="4703"/>
          <a:stretch/>
        </p:blipFill>
        <p:spPr>
          <a:xfrm>
            <a:off x="3765123" y="1571359"/>
            <a:ext cx="4661717" cy="3671776"/>
          </a:xfrm>
          <a:prstGeom prst="rect">
            <a:avLst/>
          </a:prstGeom>
        </p:spPr>
      </p:pic>
    </p:spTree>
    <p:extLst>
      <p:ext uri="{BB962C8B-B14F-4D97-AF65-F5344CB8AC3E}">
        <p14:creationId xmlns:p14="http://schemas.microsoft.com/office/powerpoint/2010/main" val="3908130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5400000">
            <a:off x="2660509" y="-2660511"/>
            <a:ext cx="6858002" cy="12179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grpSp>
        <p:nvGrpSpPr>
          <p:cNvPr id="4" name="Group 3"/>
          <p:cNvGrpSpPr/>
          <p:nvPr/>
        </p:nvGrpSpPr>
        <p:grpSpPr>
          <a:xfrm>
            <a:off x="0" y="1"/>
            <a:ext cx="12179019" cy="6858000"/>
            <a:chOff x="0" y="1"/>
            <a:chExt cx="12179019" cy="6858000"/>
          </a:xfrm>
        </p:grpSpPr>
        <p:sp>
          <p:nvSpPr>
            <p:cNvPr id="14" name="Rectangle 13"/>
            <p:cNvSpPr/>
            <p:nvPr/>
          </p:nvSpPr>
          <p:spPr>
            <a:xfrm>
              <a:off x="0" y="1"/>
              <a:ext cx="12179019" cy="6858000"/>
            </a:xfrm>
            <a:prstGeom prst="rect">
              <a:avLst/>
            </a:prstGeom>
            <a:solidFill>
              <a:srgbClr val="CE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3482454" y="407106"/>
              <a:ext cx="5227092" cy="5816273"/>
              <a:chOff x="3138984" y="407106"/>
              <a:chExt cx="5227092" cy="5816273"/>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3632" t="23682" r="78607" b="50249"/>
              <a:stretch/>
            </p:blipFill>
            <p:spPr>
              <a:xfrm>
                <a:off x="3138984" y="407106"/>
                <a:ext cx="5227092" cy="5754193"/>
              </a:xfrm>
              <a:prstGeom prst="rect">
                <a:avLst/>
              </a:prstGeom>
            </p:spPr>
          </p:pic>
          <p:sp>
            <p:nvSpPr>
              <p:cNvPr id="15" name="Oval 14"/>
              <p:cNvSpPr/>
              <p:nvPr/>
            </p:nvSpPr>
            <p:spPr>
              <a:xfrm>
                <a:off x="6089509" y="6089650"/>
                <a:ext cx="352234" cy="133729"/>
              </a:xfrm>
              <a:prstGeom prst="ellipse">
                <a:avLst/>
              </a:prstGeom>
              <a:solidFill>
                <a:srgbClr val="CE1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8633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146376" y="5569213"/>
            <a:ext cx="10045624" cy="1214388"/>
          </a:xfrm>
          <a:prstGeom prst="roundRect">
            <a:avLst>
              <a:gd name="adj" fmla="val 21667"/>
            </a:avLst>
          </a:prstGeom>
          <a:solidFill>
            <a:schemeClr val="bg1"/>
          </a:solidFill>
          <a:ln w="9525">
            <a:noFill/>
            <a:round/>
            <a:headEnd/>
            <a:tailEnd/>
          </a:ln>
          <a:effectLst/>
        </p:spPr>
        <p:txBody>
          <a:bodyPr vert="horz" wrap="square" lIns="91440" tIns="45720" rIns="91440" bIns="45720" numCol="1" anchor="b" anchorCtr="0" compatLnSpc="1">
            <a:prstTxWarp prst="textNoShape">
              <a:avLst/>
            </a:prstTxWarp>
          </a:bodyPr>
          <a:lstStyle/>
          <a:p>
            <a:pPr fontAlgn="base">
              <a:lnSpc>
                <a:spcPct val="90000"/>
              </a:lnSpc>
              <a:spcBef>
                <a:spcPct val="0"/>
              </a:spcBef>
              <a:spcAft>
                <a:spcPct val="0"/>
              </a:spcAft>
              <a:defRPr/>
            </a:pPr>
            <a:r>
              <a:rPr lang="en-GB" sz="3600" b="1" kern="0" dirty="0">
                <a:solidFill>
                  <a:srgbClr val="003366"/>
                </a:solidFill>
              </a:rPr>
              <a:t>   </a:t>
            </a:r>
          </a:p>
          <a:p>
            <a:pPr fontAlgn="base">
              <a:lnSpc>
                <a:spcPct val="90000"/>
              </a:lnSpc>
              <a:spcBef>
                <a:spcPct val="0"/>
              </a:spcBef>
              <a:spcAft>
                <a:spcPct val="0"/>
              </a:spcAft>
              <a:defRPr/>
            </a:pPr>
            <a:endParaRPr lang="en-GB" sz="3600" b="1" kern="0" dirty="0">
              <a:solidFill>
                <a:srgbClr val="003366"/>
              </a:solidFill>
            </a:endParaRPr>
          </a:p>
          <a:p>
            <a:pPr fontAlgn="base">
              <a:lnSpc>
                <a:spcPct val="90000"/>
              </a:lnSpc>
              <a:spcBef>
                <a:spcPct val="0"/>
              </a:spcBef>
              <a:spcAft>
                <a:spcPct val="0"/>
              </a:spcAft>
              <a:defRPr/>
            </a:pPr>
            <a:endParaRPr lang="en-GB" sz="3600" b="1" kern="0" dirty="0">
              <a:solidFill>
                <a:srgbClr val="003366"/>
              </a:solidFill>
            </a:endParaRPr>
          </a:p>
          <a:p>
            <a:pPr fontAlgn="base">
              <a:lnSpc>
                <a:spcPct val="90000"/>
              </a:lnSpc>
              <a:spcBef>
                <a:spcPct val="0"/>
              </a:spcBef>
              <a:spcAft>
                <a:spcPct val="0"/>
              </a:spcAft>
              <a:defRPr/>
            </a:pPr>
            <a:endParaRPr lang="en-GB" sz="3600" b="1" kern="0" dirty="0">
              <a:solidFill>
                <a:srgbClr val="003366"/>
              </a:solidFill>
            </a:endParaRPr>
          </a:p>
          <a:p>
            <a:pPr fontAlgn="base">
              <a:lnSpc>
                <a:spcPct val="90000"/>
              </a:lnSpc>
              <a:spcBef>
                <a:spcPct val="0"/>
              </a:spcBef>
              <a:spcAft>
                <a:spcPct val="0"/>
              </a:spcAft>
              <a:defRPr/>
            </a:pPr>
            <a:endParaRPr lang="en-GB" sz="3600" b="1" kern="0" dirty="0">
              <a:solidFill>
                <a:srgbClr val="003366"/>
              </a:solidFill>
            </a:endParaRPr>
          </a:p>
          <a:p>
            <a:pPr fontAlgn="base">
              <a:lnSpc>
                <a:spcPct val="90000"/>
              </a:lnSpc>
              <a:spcBef>
                <a:spcPct val="0"/>
              </a:spcBef>
              <a:spcAft>
                <a:spcPct val="0"/>
              </a:spcAft>
              <a:defRPr/>
            </a:pPr>
            <a:endParaRPr lang="en-GB" sz="3600" b="1" kern="0" dirty="0">
              <a:solidFill>
                <a:srgbClr val="003366"/>
              </a:solidFill>
            </a:endParaRPr>
          </a:p>
          <a:p>
            <a:pPr fontAlgn="base">
              <a:lnSpc>
                <a:spcPct val="90000"/>
              </a:lnSpc>
              <a:spcBef>
                <a:spcPct val="0"/>
              </a:spcBef>
              <a:spcAft>
                <a:spcPct val="0"/>
              </a:spcAft>
              <a:defRPr/>
            </a:pPr>
            <a:endParaRPr lang="en-GB" sz="3600" b="1" kern="0" dirty="0">
              <a:solidFill>
                <a:srgbClr val="003366"/>
              </a:solidFill>
            </a:endParaRPr>
          </a:p>
          <a:p>
            <a:pPr fontAlgn="base">
              <a:lnSpc>
                <a:spcPct val="90000"/>
              </a:lnSpc>
              <a:spcBef>
                <a:spcPct val="0"/>
              </a:spcBef>
              <a:spcAft>
                <a:spcPct val="0"/>
              </a:spcAft>
              <a:defRPr/>
            </a:pPr>
            <a:endParaRPr lang="en-GB" sz="3600" b="1" kern="0" dirty="0">
              <a:solidFill>
                <a:srgbClr val="003366"/>
              </a:solidFill>
            </a:endParaRPr>
          </a:p>
          <a:p>
            <a:pPr fontAlgn="base">
              <a:lnSpc>
                <a:spcPct val="90000"/>
              </a:lnSpc>
              <a:spcBef>
                <a:spcPct val="0"/>
              </a:spcBef>
              <a:spcAft>
                <a:spcPct val="0"/>
              </a:spcAft>
              <a:defRPr/>
            </a:pPr>
            <a:r>
              <a:rPr lang="en-GB" sz="3600" b="1" kern="0" dirty="0">
                <a:solidFill>
                  <a:srgbClr val="003366"/>
                </a:solidFill>
              </a:rPr>
              <a:t>@</a:t>
            </a:r>
            <a:r>
              <a:rPr lang="en-GB" sz="3600" b="1" kern="0" dirty="0" err="1">
                <a:solidFill>
                  <a:srgbClr val="003366"/>
                </a:solidFill>
              </a:rPr>
              <a:t>VNEnterprise</a:t>
            </a:r>
            <a:r>
              <a:rPr lang="en-GB" sz="3600" b="1" kern="0" dirty="0">
                <a:solidFill>
                  <a:srgbClr val="003366"/>
                </a:solidFill>
              </a:rPr>
              <a:t>   @</a:t>
            </a:r>
            <a:r>
              <a:rPr lang="en-GB" sz="3600" b="1" kern="0" dirty="0" err="1">
                <a:solidFill>
                  <a:srgbClr val="003366"/>
                </a:solidFill>
              </a:rPr>
              <a:t>VolunteerNow1</a:t>
            </a:r>
            <a:r>
              <a:rPr lang="en-GB" sz="3600" b="1" kern="0" dirty="0">
                <a:solidFill>
                  <a:srgbClr val="003366"/>
                </a:solidFill>
              </a:rPr>
              <a:t>       </a:t>
            </a:r>
          </a:p>
          <a:p>
            <a:pPr fontAlgn="base">
              <a:lnSpc>
                <a:spcPct val="90000"/>
              </a:lnSpc>
              <a:spcBef>
                <a:spcPct val="0"/>
              </a:spcBef>
              <a:spcAft>
                <a:spcPct val="0"/>
              </a:spcAft>
              <a:defRPr/>
            </a:pPr>
            <a:r>
              <a:rPr lang="en-GB" sz="3600" b="1" kern="0" dirty="0">
                <a:solidFill>
                  <a:srgbClr val="003366"/>
                </a:solidFill>
                <a:hlinkClick r:id="rId3"/>
              </a:rPr>
              <a:t>www.facebook.com/VolunteerNow</a:t>
            </a:r>
            <a:endParaRPr lang="en-GB" sz="3600" b="1" kern="0" dirty="0">
              <a:solidFill>
                <a:srgbClr val="003366"/>
              </a:solidFill>
            </a:endParaRPr>
          </a:p>
          <a:p>
            <a:pPr fontAlgn="base">
              <a:lnSpc>
                <a:spcPct val="90000"/>
              </a:lnSpc>
              <a:spcBef>
                <a:spcPct val="0"/>
              </a:spcBef>
              <a:spcAft>
                <a:spcPct val="0"/>
              </a:spcAft>
              <a:defRPr/>
            </a:pPr>
            <a:r>
              <a:rPr lang="en-GB" sz="3600" b="1" kern="0" dirty="0">
                <a:solidFill>
                  <a:srgbClr val="003366"/>
                </a:solidFill>
              </a:rPr>
              <a:t>www.volunteernow.co.uk</a:t>
            </a:r>
          </a:p>
        </p:txBody>
      </p:sp>
      <p:grpSp>
        <p:nvGrpSpPr>
          <p:cNvPr id="2" name="Group 1"/>
          <p:cNvGrpSpPr/>
          <p:nvPr/>
        </p:nvGrpSpPr>
        <p:grpSpPr>
          <a:xfrm>
            <a:off x="211016" y="329316"/>
            <a:ext cx="11788726" cy="4464497"/>
            <a:chOff x="2672084" y="188640"/>
            <a:chExt cx="7449793" cy="4464497"/>
          </a:xfrm>
        </p:grpSpPr>
        <p:pic>
          <p:nvPicPr>
            <p:cNvPr id="1028" name="Picture 4"/>
            <p:cNvPicPr>
              <a:picLocks noChangeAspect="1" noChangeArrowheads="1"/>
            </p:cNvPicPr>
            <p:nvPr/>
          </p:nvPicPr>
          <p:blipFill rotWithShape="1">
            <a:blip r:embed="rId4" cstate="print"/>
            <a:srcRect l="11867" t="54922" r="47047" b="17516"/>
            <a:stretch/>
          </p:blipFill>
          <p:spPr bwMode="auto">
            <a:xfrm>
              <a:off x="2749545" y="188641"/>
              <a:ext cx="4904161" cy="2467421"/>
            </a:xfrm>
            <a:prstGeom prst="rect">
              <a:avLst/>
            </a:prstGeom>
            <a:noFill/>
            <a:ln w="9525">
              <a:noFill/>
              <a:miter lim="800000"/>
              <a:headEnd/>
              <a:tailEnd/>
            </a:ln>
          </p:spPr>
        </p:pic>
        <p:pic>
          <p:nvPicPr>
            <p:cNvPr id="1036" name="Picture 12" descr="Investing in Volunteer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9966" y="3550958"/>
              <a:ext cx="868970" cy="83220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volunteernow.co.uk/fs/img/slideshow/rs-282x191/untitled.p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0981"/>
            <a:stretch/>
          </p:blipFill>
          <p:spPr bwMode="auto">
            <a:xfrm>
              <a:off x="7692672" y="1887558"/>
              <a:ext cx="1107796" cy="15306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volunteernow.co.uk/fs/img/slideshow/rs-282x191/photo2c.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3828" r="6331"/>
            <a:stretch/>
          </p:blipFill>
          <p:spPr bwMode="auto">
            <a:xfrm>
              <a:off x="8693968" y="2132857"/>
              <a:ext cx="1374969" cy="133342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volunteernow.co.uk/fs/img/slideshow/rs-282x191/wec-6378.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1371" t="12483" r="13567" b="24188"/>
            <a:stretch/>
          </p:blipFill>
          <p:spPr bwMode="auto">
            <a:xfrm>
              <a:off x="7717664" y="799899"/>
              <a:ext cx="2351272" cy="134358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ged 14-25 and live in Northern Ireland? Get your volunteering recognised with Millennium Volunteers!"/>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6946" b="31830"/>
            <a:stretch/>
          </p:blipFill>
          <p:spPr bwMode="auto">
            <a:xfrm>
              <a:off x="7639731" y="188640"/>
              <a:ext cx="2482146" cy="6589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VN ENTERPRISES LTD RGB - Copy.jpg"/>
            <p:cNvPicPr>
              <a:picLocks noChangeAspect="1"/>
            </p:cNvPicPr>
            <p:nvPr/>
          </p:nvPicPr>
          <p:blipFill rotWithShape="1">
            <a:blip r:embed="rId12" cstate="print"/>
            <a:srcRect l="4159" t="10115" r="2951" b="9412"/>
            <a:stretch/>
          </p:blipFill>
          <p:spPr bwMode="auto">
            <a:xfrm>
              <a:off x="2672084" y="2799836"/>
              <a:ext cx="4936084" cy="1853301"/>
            </a:xfrm>
            <a:prstGeom prst="rect">
              <a:avLst/>
            </a:prstGeom>
            <a:noFill/>
            <a:ln w="9525">
              <a:noFill/>
              <a:miter lim="800000"/>
              <a:headEnd/>
              <a:tailEnd/>
            </a:ln>
          </p:spPr>
        </p:pic>
        <p:pic>
          <p:nvPicPr>
            <p:cNvPr id="4100" name="Picture 4" descr="http://www.volunteernow.co.uk/fs/img/slideshow/rs-282x191/wendy-in-china-ivd-picsml.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122" t="12339" r="7773"/>
            <a:stretch/>
          </p:blipFill>
          <p:spPr bwMode="auto">
            <a:xfrm>
              <a:off x="7680176" y="3410828"/>
              <a:ext cx="1440160" cy="10289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147086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Effect>
                      <a14:brightnessContrast bright="9000" contrast="35000"/>
                    </a14:imgEffect>
                  </a14:imgLayer>
                </a14:imgProps>
              </a:ext>
              <a:ext uri="{28A0092B-C50C-407E-A947-70E740481C1C}">
                <a14:useLocalDpi xmlns:a14="http://schemas.microsoft.com/office/drawing/2010/main" val="0"/>
              </a:ext>
            </a:extLst>
          </a:blip>
          <a:stretch>
            <a:fillRect/>
          </a:stretch>
        </p:blipFill>
        <p:spPr>
          <a:xfrm>
            <a:off x="0" y="-1143658"/>
            <a:ext cx="12192000" cy="9261648"/>
          </a:xfrm>
          <a:prstGeom prst="rect">
            <a:avLst/>
          </a:prstGeom>
        </p:spPr>
      </p:pic>
    </p:spTree>
    <p:extLst>
      <p:ext uri="{BB962C8B-B14F-4D97-AF65-F5344CB8AC3E}">
        <p14:creationId xmlns:p14="http://schemas.microsoft.com/office/powerpoint/2010/main" val="2618441974"/>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a:effectLst/>
        </p:spPr>
      </p:pic>
    </p:spTree>
    <p:extLst>
      <p:ext uri="{BB962C8B-B14F-4D97-AF65-F5344CB8AC3E}">
        <p14:creationId xmlns:p14="http://schemas.microsoft.com/office/powerpoint/2010/main" val="1776635948"/>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7170" name="Picture 2" descr="Puzzle, Cooperation, Together, Connection, Mat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3212" y="212910"/>
            <a:ext cx="6858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5585" y="308963"/>
            <a:ext cx="7160935" cy="1200329"/>
          </a:xfrm>
          <a:prstGeom prst="rect">
            <a:avLst/>
          </a:prstGeom>
        </p:spPr>
        <p:txBody>
          <a:bodyPr wrap="none">
            <a:spAutoFit/>
          </a:bodyPr>
          <a:lstStyle/>
          <a:p>
            <a:pPr fontAlgn="base">
              <a:spcBef>
                <a:spcPct val="0"/>
              </a:spcBef>
              <a:spcAft>
                <a:spcPct val="0"/>
              </a:spcAft>
            </a:pPr>
            <a:r>
              <a:rPr lang="en-GB" sz="7200" b="1" dirty="0">
                <a:solidFill>
                  <a:srgbClr val="003366"/>
                </a:solidFill>
              </a:rPr>
              <a:t>The Perfect Fit?</a:t>
            </a:r>
          </a:p>
        </p:txBody>
      </p:sp>
    </p:spTree>
    <p:extLst>
      <p:ext uri="{BB962C8B-B14F-4D97-AF65-F5344CB8AC3E}">
        <p14:creationId xmlns:p14="http://schemas.microsoft.com/office/powerpoint/2010/main" val="215236846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26525" y="1563972"/>
            <a:ext cx="3227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sz="1600" b="1" dirty="0"/>
              <a:t>VOLUNTEER</a:t>
            </a:r>
          </a:p>
        </p:txBody>
      </p:sp>
      <p:grpSp>
        <p:nvGrpSpPr>
          <p:cNvPr id="6" name="Group 3"/>
          <p:cNvGrpSpPr>
            <a:grpSpLocks/>
          </p:cNvGrpSpPr>
          <p:nvPr/>
        </p:nvGrpSpPr>
        <p:grpSpPr bwMode="auto">
          <a:xfrm rot="20179688">
            <a:off x="4253083" y="368002"/>
            <a:ext cx="4272767" cy="1053798"/>
            <a:chOff x="2421" y="1175"/>
            <a:chExt cx="2266" cy="429"/>
          </a:xfrm>
        </p:grpSpPr>
        <p:sp>
          <p:nvSpPr>
            <p:cNvPr id="19" name="AutoShape 4"/>
            <p:cNvSpPr>
              <a:spLocks noChangeArrowheads="1"/>
            </p:cNvSpPr>
            <p:nvPr/>
          </p:nvSpPr>
          <p:spPr bwMode="auto">
            <a:xfrm rot="1428533">
              <a:off x="2421" y="1175"/>
              <a:ext cx="2266" cy="429"/>
            </a:xfrm>
            <a:prstGeom prst="leftRightArrow">
              <a:avLst>
                <a:gd name="adj1" fmla="val 50000"/>
                <a:gd name="adj2" fmla="val 83403"/>
              </a:avLst>
            </a:prstGeom>
            <a:solidFill>
              <a:srgbClr val="D0F090"/>
            </a:solidFill>
            <a:ln w="9525">
              <a:solidFill>
                <a:schemeClr val="tx1"/>
              </a:solidFill>
              <a:miter lim="800000"/>
              <a:headEnd/>
              <a:tailEnd/>
            </a:ln>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2000" b="1">
                <a:solidFill>
                  <a:srgbClr val="003366"/>
                </a:solidFill>
              </a:endParaRPr>
            </a:p>
          </p:txBody>
        </p:sp>
        <p:sp>
          <p:nvSpPr>
            <p:cNvPr id="20" name="Text Box 5"/>
            <p:cNvSpPr txBox="1">
              <a:spLocks noChangeArrowheads="1"/>
            </p:cNvSpPr>
            <p:nvPr/>
          </p:nvSpPr>
          <p:spPr bwMode="auto">
            <a:xfrm rot="1428533">
              <a:off x="2622" y="1295"/>
              <a:ext cx="1817" cy="188"/>
            </a:xfrm>
            <a:prstGeom prst="rect">
              <a:avLst/>
            </a:prstGeom>
            <a:solidFill>
              <a:srgbClr val="D0F0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sz="2400" b="1" dirty="0"/>
                <a:t>RECRUITMENT PLAN</a:t>
              </a:r>
            </a:p>
          </p:txBody>
        </p:sp>
      </p:grpSp>
      <p:sp>
        <p:nvSpPr>
          <p:cNvPr id="7" name="Text Box 7"/>
          <p:cNvSpPr txBox="1">
            <a:spLocks noChangeArrowheads="1"/>
          </p:cNvSpPr>
          <p:nvPr/>
        </p:nvSpPr>
        <p:spPr bwMode="auto">
          <a:xfrm>
            <a:off x="8342094" y="1508792"/>
            <a:ext cx="1967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50000"/>
              </a:spcBef>
              <a:spcAft>
                <a:spcPct val="0"/>
              </a:spcAft>
              <a:buClrTx/>
              <a:buFontTx/>
              <a:buNone/>
            </a:pPr>
            <a:r>
              <a:rPr lang="en-US" sz="1600" b="1" dirty="0" err="1"/>
              <a:t>ORGANISATION</a:t>
            </a:r>
            <a:endParaRPr lang="en-US" sz="1600" b="1" dirty="0"/>
          </a:p>
        </p:txBody>
      </p:sp>
      <p:grpSp>
        <p:nvGrpSpPr>
          <p:cNvPr id="8" name="Group 15"/>
          <p:cNvGrpSpPr>
            <a:grpSpLocks/>
          </p:cNvGrpSpPr>
          <p:nvPr/>
        </p:nvGrpSpPr>
        <p:grpSpPr bwMode="auto">
          <a:xfrm>
            <a:off x="8657044" y="332657"/>
            <a:ext cx="1337881" cy="1113159"/>
            <a:chOff x="4468" y="2478"/>
            <a:chExt cx="952" cy="681"/>
          </a:xfrm>
        </p:grpSpPr>
        <p:pic>
          <p:nvPicPr>
            <p:cNvPr id="15" name="Picture 16" descr="j04097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8" y="2478"/>
              <a:ext cx="511"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j04100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7" y="2478"/>
              <a:ext cx="453"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8"/>
            <p:cNvSpPr>
              <a:spLocks noChangeArrowheads="1"/>
            </p:cNvSpPr>
            <p:nvPr/>
          </p:nvSpPr>
          <p:spPr bwMode="auto">
            <a:xfrm>
              <a:off x="4468" y="2478"/>
              <a:ext cx="952" cy="680"/>
            </a:xfrm>
            <a:prstGeom prst="rect">
              <a:avLst/>
            </a:prstGeom>
            <a:noFill/>
            <a:ln w="38100" algn="ctr">
              <a:solidFill>
                <a:srgbClr val="42015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2000" b="1">
                <a:solidFill>
                  <a:srgbClr val="003366"/>
                </a:solidFill>
              </a:endParaRPr>
            </a:p>
          </p:txBody>
        </p:sp>
        <p:sp>
          <p:nvSpPr>
            <p:cNvPr id="18" name="Line 19"/>
            <p:cNvSpPr>
              <a:spLocks noChangeShapeType="1"/>
            </p:cNvSpPr>
            <p:nvPr/>
          </p:nvSpPr>
          <p:spPr bwMode="auto">
            <a:xfrm>
              <a:off x="4967" y="2478"/>
              <a:ext cx="0" cy="680"/>
            </a:xfrm>
            <a:prstGeom prst="line">
              <a:avLst/>
            </a:prstGeom>
            <a:noFill/>
            <a:ln w="38100">
              <a:solidFill>
                <a:srgbClr val="42015F"/>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GB" sz="2000" b="1">
                <a:solidFill>
                  <a:srgbClr val="003366"/>
                </a:solidFill>
              </a:endParaRPr>
            </a:p>
          </p:txBody>
        </p:sp>
      </p:grpSp>
      <p:grpSp>
        <p:nvGrpSpPr>
          <p:cNvPr id="9" name="Group 20"/>
          <p:cNvGrpSpPr>
            <a:grpSpLocks/>
          </p:cNvGrpSpPr>
          <p:nvPr/>
        </p:nvGrpSpPr>
        <p:grpSpPr bwMode="auto">
          <a:xfrm>
            <a:off x="1830946" y="373502"/>
            <a:ext cx="2410270" cy="1074135"/>
            <a:chOff x="158" y="799"/>
            <a:chExt cx="1389" cy="590"/>
          </a:xfrm>
        </p:grpSpPr>
        <p:pic>
          <p:nvPicPr>
            <p:cNvPr id="10" name="Picture 21" descr="j04227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 y="799"/>
              <a:ext cx="590"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1" name="Picture 22" descr="j04317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 y="799"/>
              <a:ext cx="572" cy="5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24" descr="j04265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 y="799"/>
              <a:ext cx="392" cy="59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Rectangle 25"/>
            <p:cNvSpPr>
              <a:spLocks noChangeArrowheads="1"/>
            </p:cNvSpPr>
            <p:nvPr/>
          </p:nvSpPr>
          <p:spPr bwMode="auto">
            <a:xfrm>
              <a:off x="158" y="799"/>
              <a:ext cx="1389" cy="590"/>
            </a:xfrm>
            <a:prstGeom prst="rect">
              <a:avLst/>
            </a:prstGeom>
            <a:noFill/>
            <a:ln w="57150" algn="ctr">
              <a:solidFill>
                <a:srgbClr val="42015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8CC81A"/>
                </a:buClr>
                <a:buFont typeface="Wingdings" panose="05000000000000000000" pitchFamily="2" charset="2"/>
                <a:buChar char="l"/>
                <a:defRPr sz="2800">
                  <a:solidFill>
                    <a:srgbClr val="42015F"/>
                  </a:solidFill>
                  <a:latin typeface="Arial" panose="020B0604020202020204" pitchFamily="34" charset="0"/>
                </a:defRPr>
              </a:lvl1pPr>
              <a:lvl2pPr marL="742950" indent="-285750">
                <a:spcBef>
                  <a:spcPct val="20000"/>
                </a:spcBef>
                <a:buClr>
                  <a:srgbClr val="8CC81A"/>
                </a:buClr>
                <a:buChar char="–"/>
                <a:defRPr sz="2400">
                  <a:solidFill>
                    <a:srgbClr val="42015F"/>
                  </a:solidFill>
                  <a:latin typeface="Arial" panose="020B0604020202020204" pitchFamily="34" charset="0"/>
                </a:defRPr>
              </a:lvl2pPr>
              <a:lvl3pPr marL="1143000" indent="-228600">
                <a:spcBef>
                  <a:spcPct val="20000"/>
                </a:spcBef>
                <a:buClr>
                  <a:srgbClr val="8CC81A"/>
                </a:buClr>
                <a:buFont typeface="Wingdings" panose="05000000000000000000" pitchFamily="2" charset="2"/>
                <a:buChar char="l"/>
                <a:defRPr sz="2000">
                  <a:solidFill>
                    <a:srgbClr val="42015F"/>
                  </a:solidFill>
                  <a:latin typeface="Arial" panose="020B0604020202020204" pitchFamily="34" charset="0"/>
                </a:defRPr>
              </a:lvl3pPr>
              <a:lvl4pPr marL="1600200" indent="-228600">
                <a:spcBef>
                  <a:spcPct val="20000"/>
                </a:spcBef>
                <a:buClr>
                  <a:srgbClr val="8CC81A"/>
                </a:buClr>
                <a:buChar char="–"/>
                <a:defRPr>
                  <a:solidFill>
                    <a:srgbClr val="42015F"/>
                  </a:solidFill>
                  <a:latin typeface="Arial" panose="020B0604020202020204" pitchFamily="34" charset="0"/>
                </a:defRPr>
              </a:lvl4pPr>
              <a:lvl5pPr marL="2057400" indent="-228600">
                <a:spcBef>
                  <a:spcPct val="20000"/>
                </a:spcBef>
                <a:buClr>
                  <a:srgbClr val="8CC81A"/>
                </a:buClr>
                <a:buFont typeface="Wingdings" panose="05000000000000000000" pitchFamily="2" charset="2"/>
                <a:buChar char="l"/>
                <a:defRPr>
                  <a:solidFill>
                    <a:srgbClr val="42015F"/>
                  </a:solidFill>
                  <a:latin typeface="Arial" panose="020B0604020202020204" pitchFamily="34" charset="0"/>
                </a:defRPr>
              </a:lvl5pPr>
              <a:lvl6pPr marL="25146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6pPr>
              <a:lvl7pPr marL="29718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7pPr>
              <a:lvl8pPr marL="34290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8pPr>
              <a:lvl9pPr marL="3886200" indent="-228600" eaLnBrk="0" fontAlgn="base" hangingPunct="0">
                <a:spcBef>
                  <a:spcPct val="20000"/>
                </a:spcBef>
                <a:spcAft>
                  <a:spcPct val="0"/>
                </a:spcAft>
                <a:buClr>
                  <a:srgbClr val="8CC81A"/>
                </a:buClr>
                <a:buFont typeface="Wingdings" panose="05000000000000000000" pitchFamily="2" charset="2"/>
                <a:buChar char="l"/>
                <a:defRPr>
                  <a:solidFill>
                    <a:srgbClr val="42015F"/>
                  </a:solidFill>
                  <a:latin typeface="Arial" panose="020B0604020202020204" pitchFamily="34" charset="0"/>
                </a:defRPr>
              </a:lvl9pPr>
            </a:lstStyle>
            <a:p>
              <a:pPr algn="ctr" fontAlgn="base">
                <a:spcBef>
                  <a:spcPct val="0"/>
                </a:spcBef>
                <a:spcAft>
                  <a:spcPct val="0"/>
                </a:spcAft>
                <a:buClrTx/>
                <a:buFontTx/>
                <a:buNone/>
              </a:pPr>
              <a:endParaRPr lang="en-US" sz="2000" b="1">
                <a:solidFill>
                  <a:srgbClr val="003366"/>
                </a:solidFill>
              </a:endParaRPr>
            </a:p>
          </p:txBody>
        </p:sp>
      </p:grpSp>
      <p:pic>
        <p:nvPicPr>
          <p:cNvPr id="21" name="Picture 21" descr="VN ENTERPRISES LTD RGB - Copy.jpg"/>
          <p:cNvPicPr>
            <a:picLocks noChangeAspect="1"/>
          </p:cNvPicPr>
          <p:nvPr/>
        </p:nvPicPr>
        <p:blipFill>
          <a:blip r:embed="rId8" cstate="print"/>
          <a:srcRect b="9412"/>
          <a:stretch>
            <a:fillRect/>
          </a:stretch>
        </p:blipFill>
        <p:spPr bwMode="auto">
          <a:xfrm>
            <a:off x="8319972" y="2137936"/>
            <a:ext cx="2160240" cy="825435"/>
          </a:xfrm>
          <a:prstGeom prst="rect">
            <a:avLst/>
          </a:prstGeom>
          <a:noFill/>
          <a:ln w="9525">
            <a:noFill/>
            <a:miter lim="800000"/>
            <a:headEnd/>
            <a:tailEnd/>
          </a:ln>
        </p:spPr>
      </p:pic>
      <p:sp>
        <p:nvSpPr>
          <p:cNvPr id="23" name="Text Box 9"/>
          <p:cNvSpPr txBox="1">
            <a:spLocks noChangeArrowheads="1"/>
          </p:cNvSpPr>
          <p:nvPr/>
        </p:nvSpPr>
        <p:spPr bwMode="auto">
          <a:xfrm>
            <a:off x="1830946" y="2175248"/>
            <a:ext cx="10096225" cy="492443"/>
          </a:xfrm>
          <a:prstGeom prst="rect">
            <a:avLst/>
          </a:prstGeom>
          <a:noFill/>
          <a:ln w="19050">
            <a:noFill/>
            <a:miter lim="800000"/>
            <a:headEnd/>
            <a:tailEnd/>
          </a:ln>
        </p:spPr>
        <p:txBody>
          <a:bodyPr wrap="square">
            <a:spAutoFit/>
          </a:bodyPr>
          <a:lstStyle>
            <a:lvl1pPr eaLnBrk="0" hangingPunct="0">
              <a:tabLst>
                <a:tab pos="273050" algn="l"/>
              </a:tabLst>
              <a:defRPr sz="2000" b="1">
                <a:solidFill>
                  <a:schemeClr val="tx1"/>
                </a:solidFill>
                <a:latin typeface="Arial" panose="020B0604020202020204" pitchFamily="34" charset="0"/>
              </a:defRPr>
            </a:lvl1pPr>
            <a:lvl2pPr marL="742950" indent="-285750" eaLnBrk="0" hangingPunct="0">
              <a:tabLst>
                <a:tab pos="273050" algn="l"/>
              </a:tabLst>
              <a:defRPr sz="2000" b="1">
                <a:solidFill>
                  <a:schemeClr val="tx1"/>
                </a:solidFill>
                <a:latin typeface="Arial" panose="020B0604020202020204" pitchFamily="34" charset="0"/>
              </a:defRPr>
            </a:lvl2pPr>
            <a:lvl3pPr marL="1143000" indent="-228600" eaLnBrk="0" hangingPunct="0">
              <a:tabLst>
                <a:tab pos="273050" algn="l"/>
              </a:tabLst>
              <a:defRPr sz="2000" b="1">
                <a:solidFill>
                  <a:schemeClr val="tx1"/>
                </a:solidFill>
                <a:latin typeface="Arial" panose="020B0604020202020204" pitchFamily="34" charset="0"/>
              </a:defRPr>
            </a:lvl3pPr>
            <a:lvl4pPr marL="1600200" indent="-228600" eaLnBrk="0" hangingPunct="0">
              <a:tabLst>
                <a:tab pos="273050" algn="l"/>
              </a:tabLst>
              <a:defRPr sz="2000" b="1">
                <a:solidFill>
                  <a:schemeClr val="tx1"/>
                </a:solidFill>
                <a:latin typeface="Arial" panose="020B0604020202020204" pitchFamily="34" charset="0"/>
              </a:defRPr>
            </a:lvl4pPr>
            <a:lvl5pPr marL="2057400" indent="-228600" eaLnBrk="0" hangingPunct="0">
              <a:tabLst>
                <a:tab pos="273050" algn="l"/>
              </a:tabLst>
              <a:defRPr sz="2000" b="1">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9pPr>
          </a:lstStyle>
          <a:p>
            <a:pPr marL="438150" indent="-438150" fontAlgn="base">
              <a:spcBef>
                <a:spcPct val="50000"/>
              </a:spcBef>
              <a:spcAft>
                <a:spcPct val="0"/>
              </a:spcAft>
            </a:pPr>
            <a:r>
              <a:rPr lang="en-US" sz="2600" dirty="0">
                <a:solidFill>
                  <a:srgbClr val="660066"/>
                </a:solidFill>
              </a:rPr>
              <a:t>1.	Why involve volunteers?</a:t>
            </a:r>
          </a:p>
        </p:txBody>
      </p:sp>
      <p:sp>
        <p:nvSpPr>
          <p:cNvPr id="24" name="Text Box 10"/>
          <p:cNvSpPr txBox="1">
            <a:spLocks noChangeArrowheads="1"/>
          </p:cNvSpPr>
          <p:nvPr/>
        </p:nvSpPr>
        <p:spPr bwMode="auto">
          <a:xfrm>
            <a:off x="1830946" y="2895328"/>
            <a:ext cx="9501969" cy="492443"/>
          </a:xfrm>
          <a:prstGeom prst="rect">
            <a:avLst/>
          </a:prstGeom>
          <a:noFill/>
          <a:ln w="19050">
            <a:noFill/>
            <a:miter lim="800000"/>
            <a:headEnd/>
            <a:tailEnd/>
          </a:ln>
        </p:spPr>
        <p:txBody>
          <a:bodyPr wrap="square">
            <a:spAutoFit/>
          </a:bodyPr>
          <a:lstStyle>
            <a:lvl1pPr eaLnBrk="0" hangingPunct="0">
              <a:tabLst>
                <a:tab pos="273050" algn="l"/>
              </a:tabLst>
              <a:defRPr sz="2000" b="1">
                <a:solidFill>
                  <a:schemeClr val="tx1"/>
                </a:solidFill>
                <a:latin typeface="Arial" panose="020B0604020202020204" pitchFamily="34" charset="0"/>
              </a:defRPr>
            </a:lvl1pPr>
            <a:lvl2pPr marL="742950" indent="-285750" eaLnBrk="0" hangingPunct="0">
              <a:tabLst>
                <a:tab pos="273050" algn="l"/>
              </a:tabLst>
              <a:defRPr sz="2000" b="1">
                <a:solidFill>
                  <a:schemeClr val="tx1"/>
                </a:solidFill>
                <a:latin typeface="Arial" panose="020B0604020202020204" pitchFamily="34" charset="0"/>
              </a:defRPr>
            </a:lvl2pPr>
            <a:lvl3pPr marL="1143000" indent="-228600" eaLnBrk="0" hangingPunct="0">
              <a:tabLst>
                <a:tab pos="273050" algn="l"/>
              </a:tabLst>
              <a:defRPr sz="2000" b="1">
                <a:solidFill>
                  <a:schemeClr val="tx1"/>
                </a:solidFill>
                <a:latin typeface="Arial" panose="020B0604020202020204" pitchFamily="34" charset="0"/>
              </a:defRPr>
            </a:lvl3pPr>
            <a:lvl4pPr marL="1600200" indent="-228600" eaLnBrk="0" hangingPunct="0">
              <a:tabLst>
                <a:tab pos="273050" algn="l"/>
              </a:tabLst>
              <a:defRPr sz="2000" b="1">
                <a:solidFill>
                  <a:schemeClr val="tx1"/>
                </a:solidFill>
                <a:latin typeface="Arial" panose="020B0604020202020204" pitchFamily="34" charset="0"/>
              </a:defRPr>
            </a:lvl4pPr>
            <a:lvl5pPr marL="2057400" indent="-228600" eaLnBrk="0" hangingPunct="0">
              <a:tabLst>
                <a:tab pos="273050" algn="l"/>
              </a:tabLst>
              <a:defRPr sz="2000" b="1">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9pPr>
          </a:lstStyle>
          <a:p>
            <a:pPr marL="438150" indent="-438150" fontAlgn="base">
              <a:spcBef>
                <a:spcPct val="50000"/>
              </a:spcBef>
              <a:spcAft>
                <a:spcPct val="0"/>
              </a:spcAft>
            </a:pPr>
            <a:r>
              <a:rPr lang="en-US" sz="2600" dirty="0">
                <a:solidFill>
                  <a:srgbClr val="660066"/>
                </a:solidFill>
              </a:rPr>
              <a:t>2.	What do you want volunteers to do?</a:t>
            </a:r>
          </a:p>
        </p:txBody>
      </p:sp>
      <p:sp>
        <p:nvSpPr>
          <p:cNvPr id="25" name="Text Box 11"/>
          <p:cNvSpPr txBox="1">
            <a:spLocks noChangeArrowheads="1"/>
          </p:cNvSpPr>
          <p:nvPr/>
        </p:nvSpPr>
        <p:spPr bwMode="auto">
          <a:xfrm>
            <a:off x="1830946" y="3615408"/>
            <a:ext cx="9501969" cy="492443"/>
          </a:xfrm>
          <a:prstGeom prst="rect">
            <a:avLst/>
          </a:prstGeom>
          <a:noFill/>
          <a:ln w="19050">
            <a:noFill/>
            <a:miter lim="800000"/>
            <a:headEnd/>
            <a:tailEnd/>
          </a:ln>
        </p:spPr>
        <p:txBody>
          <a:bodyPr wrap="square">
            <a:spAutoFit/>
          </a:bodyPr>
          <a:lstStyle>
            <a:lvl1pPr marL="273050" indent="-273050" eaLnBrk="0" hangingPunct="0">
              <a:tabLst>
                <a:tab pos="273050" algn="l"/>
              </a:tabLst>
              <a:defRPr sz="2000" b="1">
                <a:solidFill>
                  <a:schemeClr val="tx1"/>
                </a:solidFill>
                <a:latin typeface="Arial" panose="020B0604020202020204" pitchFamily="34" charset="0"/>
              </a:defRPr>
            </a:lvl1pPr>
            <a:lvl2pPr marL="742950" indent="-285750" eaLnBrk="0" hangingPunct="0">
              <a:tabLst>
                <a:tab pos="273050" algn="l"/>
              </a:tabLst>
              <a:defRPr sz="2000" b="1">
                <a:solidFill>
                  <a:schemeClr val="tx1"/>
                </a:solidFill>
                <a:latin typeface="Arial" panose="020B0604020202020204" pitchFamily="34" charset="0"/>
              </a:defRPr>
            </a:lvl2pPr>
            <a:lvl3pPr marL="1143000" indent="-228600" eaLnBrk="0" hangingPunct="0">
              <a:tabLst>
                <a:tab pos="273050" algn="l"/>
              </a:tabLst>
              <a:defRPr sz="2000" b="1">
                <a:solidFill>
                  <a:schemeClr val="tx1"/>
                </a:solidFill>
                <a:latin typeface="Arial" panose="020B0604020202020204" pitchFamily="34" charset="0"/>
              </a:defRPr>
            </a:lvl3pPr>
            <a:lvl4pPr marL="1600200" indent="-228600" eaLnBrk="0" hangingPunct="0">
              <a:tabLst>
                <a:tab pos="273050" algn="l"/>
              </a:tabLst>
              <a:defRPr sz="2000" b="1">
                <a:solidFill>
                  <a:schemeClr val="tx1"/>
                </a:solidFill>
                <a:latin typeface="Arial" panose="020B0604020202020204" pitchFamily="34" charset="0"/>
              </a:defRPr>
            </a:lvl4pPr>
            <a:lvl5pPr marL="2057400" indent="-228600" eaLnBrk="0" hangingPunct="0">
              <a:tabLst>
                <a:tab pos="273050" algn="l"/>
              </a:tabLst>
              <a:defRPr sz="2000" b="1">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9pPr>
          </a:lstStyle>
          <a:p>
            <a:pPr marL="438150" indent="-438150" fontAlgn="base">
              <a:spcBef>
                <a:spcPct val="50000"/>
              </a:spcBef>
              <a:spcAft>
                <a:spcPct val="0"/>
              </a:spcAft>
              <a:tabLst/>
            </a:pPr>
            <a:r>
              <a:rPr lang="en-US" sz="2600" dirty="0">
                <a:solidFill>
                  <a:srgbClr val="660066"/>
                </a:solidFill>
              </a:rPr>
              <a:t>3.	What qualities/skills do they need to have?</a:t>
            </a:r>
          </a:p>
        </p:txBody>
      </p:sp>
      <p:sp>
        <p:nvSpPr>
          <p:cNvPr id="26" name="Text Box 12"/>
          <p:cNvSpPr txBox="1">
            <a:spLocks noChangeArrowheads="1"/>
          </p:cNvSpPr>
          <p:nvPr/>
        </p:nvSpPr>
        <p:spPr bwMode="auto">
          <a:xfrm>
            <a:off x="1830946" y="4335488"/>
            <a:ext cx="9501969" cy="492443"/>
          </a:xfrm>
          <a:prstGeom prst="rect">
            <a:avLst/>
          </a:prstGeom>
          <a:noFill/>
          <a:ln w="19050">
            <a:noFill/>
            <a:miter lim="800000"/>
            <a:headEnd/>
            <a:tailEnd/>
          </a:ln>
        </p:spPr>
        <p:txBody>
          <a:bodyPr wrap="square">
            <a:spAutoFit/>
          </a:bodyPr>
          <a:lstStyle>
            <a:lvl1pPr eaLnBrk="0" hangingPunct="0">
              <a:tabLst>
                <a:tab pos="273050" algn="l"/>
              </a:tabLst>
              <a:defRPr sz="2000" b="1">
                <a:solidFill>
                  <a:schemeClr val="tx1"/>
                </a:solidFill>
                <a:latin typeface="Arial" panose="020B0604020202020204" pitchFamily="34" charset="0"/>
              </a:defRPr>
            </a:lvl1pPr>
            <a:lvl2pPr marL="742950" indent="-285750" eaLnBrk="0" hangingPunct="0">
              <a:tabLst>
                <a:tab pos="273050" algn="l"/>
              </a:tabLst>
              <a:defRPr sz="2000" b="1">
                <a:solidFill>
                  <a:schemeClr val="tx1"/>
                </a:solidFill>
                <a:latin typeface="Arial" panose="020B0604020202020204" pitchFamily="34" charset="0"/>
              </a:defRPr>
            </a:lvl2pPr>
            <a:lvl3pPr marL="1143000" indent="-228600" eaLnBrk="0" hangingPunct="0">
              <a:tabLst>
                <a:tab pos="273050" algn="l"/>
              </a:tabLst>
              <a:defRPr sz="2000" b="1">
                <a:solidFill>
                  <a:schemeClr val="tx1"/>
                </a:solidFill>
                <a:latin typeface="Arial" panose="020B0604020202020204" pitchFamily="34" charset="0"/>
              </a:defRPr>
            </a:lvl3pPr>
            <a:lvl4pPr marL="1600200" indent="-228600" eaLnBrk="0" hangingPunct="0">
              <a:tabLst>
                <a:tab pos="273050" algn="l"/>
              </a:tabLst>
              <a:defRPr sz="2000" b="1">
                <a:solidFill>
                  <a:schemeClr val="tx1"/>
                </a:solidFill>
                <a:latin typeface="Arial" panose="020B0604020202020204" pitchFamily="34" charset="0"/>
              </a:defRPr>
            </a:lvl4pPr>
            <a:lvl5pPr marL="2057400" indent="-228600" eaLnBrk="0" hangingPunct="0">
              <a:tabLst>
                <a:tab pos="273050" algn="l"/>
              </a:tabLst>
              <a:defRPr sz="2000" b="1">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9pPr>
          </a:lstStyle>
          <a:p>
            <a:pPr marL="438150" indent="-438150" fontAlgn="base">
              <a:spcBef>
                <a:spcPct val="50000"/>
              </a:spcBef>
              <a:spcAft>
                <a:spcPct val="0"/>
              </a:spcAft>
            </a:pPr>
            <a:r>
              <a:rPr lang="en-US" sz="2600" dirty="0">
                <a:solidFill>
                  <a:srgbClr val="660066"/>
                </a:solidFill>
              </a:rPr>
              <a:t>4.	How will you find volunteers?</a:t>
            </a:r>
          </a:p>
        </p:txBody>
      </p:sp>
      <p:sp>
        <p:nvSpPr>
          <p:cNvPr id="27" name="Text Box 13"/>
          <p:cNvSpPr txBox="1">
            <a:spLocks noChangeArrowheads="1"/>
          </p:cNvSpPr>
          <p:nvPr/>
        </p:nvSpPr>
        <p:spPr bwMode="auto">
          <a:xfrm>
            <a:off x="1830946" y="5055568"/>
            <a:ext cx="9501969" cy="492443"/>
          </a:xfrm>
          <a:prstGeom prst="rect">
            <a:avLst/>
          </a:prstGeom>
          <a:noFill/>
          <a:ln w="19050">
            <a:noFill/>
            <a:miter lim="800000"/>
            <a:headEnd/>
            <a:tailEnd/>
          </a:ln>
        </p:spPr>
        <p:txBody>
          <a:bodyPr wrap="square">
            <a:spAutoFit/>
          </a:bodyPr>
          <a:lstStyle>
            <a:lvl1pPr eaLnBrk="0" hangingPunct="0">
              <a:tabLst>
                <a:tab pos="273050" algn="l"/>
              </a:tabLst>
              <a:defRPr sz="2000" b="1">
                <a:solidFill>
                  <a:schemeClr val="tx1"/>
                </a:solidFill>
                <a:latin typeface="Arial" panose="020B0604020202020204" pitchFamily="34" charset="0"/>
              </a:defRPr>
            </a:lvl1pPr>
            <a:lvl2pPr marL="742950" indent="-285750" eaLnBrk="0" hangingPunct="0">
              <a:tabLst>
                <a:tab pos="273050" algn="l"/>
              </a:tabLst>
              <a:defRPr sz="2000" b="1">
                <a:solidFill>
                  <a:schemeClr val="tx1"/>
                </a:solidFill>
                <a:latin typeface="Arial" panose="020B0604020202020204" pitchFamily="34" charset="0"/>
              </a:defRPr>
            </a:lvl2pPr>
            <a:lvl3pPr marL="1143000" indent="-228600" eaLnBrk="0" hangingPunct="0">
              <a:tabLst>
                <a:tab pos="273050" algn="l"/>
              </a:tabLst>
              <a:defRPr sz="2000" b="1">
                <a:solidFill>
                  <a:schemeClr val="tx1"/>
                </a:solidFill>
                <a:latin typeface="Arial" panose="020B0604020202020204" pitchFamily="34" charset="0"/>
              </a:defRPr>
            </a:lvl3pPr>
            <a:lvl4pPr marL="1600200" indent="-228600" eaLnBrk="0" hangingPunct="0">
              <a:tabLst>
                <a:tab pos="273050" algn="l"/>
              </a:tabLst>
              <a:defRPr sz="2000" b="1">
                <a:solidFill>
                  <a:schemeClr val="tx1"/>
                </a:solidFill>
                <a:latin typeface="Arial" panose="020B0604020202020204" pitchFamily="34" charset="0"/>
              </a:defRPr>
            </a:lvl4pPr>
            <a:lvl5pPr marL="2057400" indent="-228600" eaLnBrk="0" hangingPunct="0">
              <a:tabLst>
                <a:tab pos="273050" algn="l"/>
              </a:tabLst>
              <a:defRPr sz="2000" b="1">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9pPr>
          </a:lstStyle>
          <a:p>
            <a:pPr marL="438150" indent="-438150" fontAlgn="base">
              <a:spcBef>
                <a:spcPct val="50000"/>
              </a:spcBef>
              <a:spcAft>
                <a:spcPct val="0"/>
              </a:spcAft>
              <a:tabLst/>
            </a:pPr>
            <a:r>
              <a:rPr lang="en-US" sz="2600" dirty="0">
                <a:solidFill>
                  <a:srgbClr val="660066"/>
                </a:solidFill>
              </a:rPr>
              <a:t>5.	How will you select which volunteer you want?</a:t>
            </a:r>
          </a:p>
        </p:txBody>
      </p:sp>
      <p:sp>
        <p:nvSpPr>
          <p:cNvPr id="28" name="Text Box 14"/>
          <p:cNvSpPr txBox="1">
            <a:spLocks noChangeArrowheads="1"/>
          </p:cNvSpPr>
          <p:nvPr/>
        </p:nvSpPr>
        <p:spPr bwMode="auto">
          <a:xfrm>
            <a:off x="1830944" y="5805265"/>
            <a:ext cx="10385736" cy="492443"/>
          </a:xfrm>
          <a:prstGeom prst="rect">
            <a:avLst/>
          </a:prstGeom>
          <a:noFill/>
          <a:ln w="19050">
            <a:noFill/>
            <a:miter lim="800000"/>
            <a:headEnd/>
            <a:tailEnd/>
          </a:ln>
        </p:spPr>
        <p:txBody>
          <a:bodyPr wrap="square">
            <a:spAutoFit/>
          </a:bodyPr>
          <a:lstStyle>
            <a:lvl1pPr eaLnBrk="0" hangingPunct="0">
              <a:tabLst>
                <a:tab pos="273050" algn="l"/>
              </a:tabLst>
              <a:defRPr sz="2000" b="1">
                <a:solidFill>
                  <a:schemeClr val="tx1"/>
                </a:solidFill>
                <a:latin typeface="Arial" panose="020B0604020202020204" pitchFamily="34" charset="0"/>
              </a:defRPr>
            </a:lvl1pPr>
            <a:lvl2pPr marL="742950" indent="-285750" eaLnBrk="0" hangingPunct="0">
              <a:tabLst>
                <a:tab pos="273050" algn="l"/>
              </a:tabLst>
              <a:defRPr sz="2000" b="1">
                <a:solidFill>
                  <a:schemeClr val="tx1"/>
                </a:solidFill>
                <a:latin typeface="Arial" panose="020B0604020202020204" pitchFamily="34" charset="0"/>
              </a:defRPr>
            </a:lvl2pPr>
            <a:lvl3pPr marL="1143000" indent="-228600" eaLnBrk="0" hangingPunct="0">
              <a:tabLst>
                <a:tab pos="273050" algn="l"/>
              </a:tabLst>
              <a:defRPr sz="2000" b="1">
                <a:solidFill>
                  <a:schemeClr val="tx1"/>
                </a:solidFill>
                <a:latin typeface="Arial" panose="020B0604020202020204" pitchFamily="34" charset="0"/>
              </a:defRPr>
            </a:lvl3pPr>
            <a:lvl4pPr marL="1600200" indent="-228600" eaLnBrk="0" hangingPunct="0">
              <a:tabLst>
                <a:tab pos="273050" algn="l"/>
              </a:tabLst>
              <a:defRPr sz="2000" b="1">
                <a:solidFill>
                  <a:schemeClr val="tx1"/>
                </a:solidFill>
                <a:latin typeface="Arial" panose="020B0604020202020204" pitchFamily="34" charset="0"/>
              </a:defRPr>
            </a:lvl4pPr>
            <a:lvl5pPr marL="2057400" indent="-228600" eaLnBrk="0" hangingPunct="0">
              <a:tabLst>
                <a:tab pos="273050" algn="l"/>
              </a:tabLst>
              <a:defRPr sz="2000" b="1">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273050" algn="l"/>
              </a:tabLst>
              <a:defRPr sz="2000" b="1">
                <a:solidFill>
                  <a:schemeClr val="tx1"/>
                </a:solidFill>
                <a:latin typeface="Arial" panose="020B0604020202020204" pitchFamily="34" charset="0"/>
              </a:defRPr>
            </a:lvl9pPr>
          </a:lstStyle>
          <a:p>
            <a:pPr marL="438150" indent="-438150" fontAlgn="base">
              <a:spcBef>
                <a:spcPct val="50000"/>
              </a:spcBef>
              <a:spcAft>
                <a:spcPct val="0"/>
              </a:spcAft>
              <a:tabLst/>
            </a:pPr>
            <a:r>
              <a:rPr lang="en-US" sz="2600" dirty="0">
                <a:solidFill>
                  <a:srgbClr val="660066"/>
                </a:solidFill>
              </a:rPr>
              <a:t>6.	How will the volunteer be managed after selection?</a:t>
            </a:r>
          </a:p>
        </p:txBody>
      </p:sp>
    </p:spTree>
    <p:extLst>
      <p:ext uri="{BB962C8B-B14F-4D97-AF65-F5344CB8AC3E}">
        <p14:creationId xmlns:p14="http://schemas.microsoft.com/office/powerpoint/2010/main" val="451697233"/>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AutoShape 2"/>
          <p:cNvSpPr>
            <a:spLocks noGrp="1" noChangeArrowheads="1"/>
          </p:cNvSpPr>
          <p:nvPr>
            <p:ph type="title"/>
          </p:nvPr>
        </p:nvSpPr>
        <p:spPr>
          <a:xfrm>
            <a:off x="1199456" y="0"/>
            <a:ext cx="9468544" cy="1196752"/>
          </a:xfrm>
          <a:solidFill>
            <a:srgbClr val="009900"/>
          </a:solidFill>
        </p:spPr>
        <p:txBody>
          <a:bodyPr/>
          <a:lstStyle/>
          <a:p>
            <a:pPr algn="l" eaLnBrk="1" hangingPunct="1"/>
            <a:r>
              <a:rPr lang="en-GB" sz="6000" dirty="0">
                <a:solidFill>
                  <a:schemeClr val="bg1"/>
                </a:solidFill>
              </a:rPr>
              <a:t>  </a:t>
            </a:r>
            <a:r>
              <a:rPr lang="en-GB" sz="4400" dirty="0">
                <a:solidFill>
                  <a:schemeClr val="bg1"/>
                </a:solidFill>
              </a:rPr>
              <a:t>Number of hours in last 4 weeks</a:t>
            </a:r>
            <a:endParaRPr lang="en-US" sz="4400" dirty="0">
              <a:solidFill>
                <a:schemeClr val="bg1"/>
              </a:solidFill>
            </a:endParaRPr>
          </a:p>
        </p:txBody>
      </p:sp>
      <p:pic>
        <p:nvPicPr>
          <p:cNvPr id="6" name="Picture 5"/>
          <p:cNvPicPr/>
          <p:nvPr/>
        </p:nvPicPr>
        <p:blipFill rotWithShape="1">
          <a:blip r:embed="rId3" cstate="print">
            <a:extLst>
              <a:ext uri="{BEBA8EAE-BF5A-486C-A8C5-ECC9F3942E4B}">
                <a14:imgProps xmlns:a14="http://schemas.microsoft.com/office/drawing/2010/main">
                  <a14:imgLayer r:embed="rId4">
                    <a14:imgEffect>
                      <a14:sharpenSoften amount="31000"/>
                    </a14:imgEffect>
                    <a14:imgEffect>
                      <a14:brightnessContrast bright="-4000" contrast="40000"/>
                    </a14:imgEffect>
                  </a14:imgLayer>
                </a14:imgProps>
              </a:ext>
            </a:extLst>
          </a:blip>
          <a:srcRect t="10579"/>
          <a:stretch/>
        </p:blipFill>
        <p:spPr bwMode="auto">
          <a:xfrm>
            <a:off x="1235460" y="1844824"/>
            <a:ext cx="9685076" cy="5483636"/>
          </a:xfrm>
          <a:prstGeom prst="rect">
            <a:avLst/>
          </a:prstGeom>
          <a:noFill/>
          <a:ln w="9525">
            <a:noFill/>
            <a:miter lim="800000"/>
            <a:headEnd/>
            <a:tailEnd/>
          </a:ln>
        </p:spPr>
      </p:pic>
      <p:sp>
        <p:nvSpPr>
          <p:cNvPr id="5" name="Rectangle 4"/>
          <p:cNvSpPr/>
          <p:nvPr/>
        </p:nvSpPr>
        <p:spPr>
          <a:xfrm>
            <a:off x="1524000" y="1204020"/>
            <a:ext cx="7830616" cy="707886"/>
          </a:xfrm>
          <a:prstGeom prst="rect">
            <a:avLst/>
          </a:prstGeom>
        </p:spPr>
        <p:txBody>
          <a:bodyPr wrap="square">
            <a:spAutoFit/>
          </a:bodyPr>
          <a:lstStyle/>
          <a:p>
            <a:pPr marL="263525" fontAlgn="base">
              <a:spcBef>
                <a:spcPct val="0"/>
              </a:spcBef>
              <a:spcAft>
                <a:spcPct val="0"/>
              </a:spcAft>
            </a:pPr>
            <a:r>
              <a:rPr lang="en-GB" sz="2000" b="1" dirty="0">
                <a:solidFill>
                  <a:srgbClr val="7030A0"/>
                </a:solidFill>
              </a:rPr>
              <a:t>Volunteering in Northern Ireland- A Research Report 2016</a:t>
            </a:r>
          </a:p>
          <a:p>
            <a:pPr marL="263525" fontAlgn="base">
              <a:spcBef>
                <a:spcPct val="0"/>
              </a:spcBef>
              <a:spcAft>
                <a:spcPct val="0"/>
              </a:spcAft>
            </a:pPr>
            <a:r>
              <a:rPr lang="en-GB" sz="2000" b="1" dirty="0">
                <a:solidFill>
                  <a:srgbClr val="7030A0"/>
                </a:solidFill>
              </a:rPr>
              <a:t>32% people had volunteered in the last year.</a:t>
            </a:r>
          </a:p>
        </p:txBody>
      </p:sp>
      <p:sp>
        <p:nvSpPr>
          <p:cNvPr id="2" name="Rounded Rectangle 1"/>
          <p:cNvSpPr/>
          <p:nvPr/>
        </p:nvSpPr>
        <p:spPr bwMode="auto">
          <a:xfrm>
            <a:off x="5663952" y="4221088"/>
            <a:ext cx="3690664" cy="2160240"/>
          </a:xfrm>
          <a:prstGeom prst="roundRect">
            <a:avLst/>
          </a:prstGeom>
          <a:solidFill>
            <a:srgbClr val="00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92075" fontAlgn="base">
              <a:spcBef>
                <a:spcPct val="0"/>
              </a:spcBef>
              <a:spcAft>
                <a:spcPct val="0"/>
              </a:spcAft>
            </a:pPr>
            <a:r>
              <a:rPr lang="en-GB" sz="2400" b="1" dirty="0">
                <a:solidFill>
                  <a:srgbClr val="FFFFFF"/>
                </a:solidFill>
              </a:rPr>
              <a:t>38% Less than 8 hours</a:t>
            </a:r>
          </a:p>
          <a:p>
            <a:pPr marL="92075" fontAlgn="base">
              <a:spcBef>
                <a:spcPct val="0"/>
              </a:spcBef>
              <a:spcAft>
                <a:spcPct val="0"/>
              </a:spcAft>
            </a:pPr>
            <a:r>
              <a:rPr lang="en-GB" sz="2400" b="1" dirty="0">
                <a:solidFill>
                  <a:srgbClr val="FFFFFF"/>
                </a:solidFill>
              </a:rPr>
              <a:t>24% None</a:t>
            </a:r>
          </a:p>
          <a:p>
            <a:pPr marL="92075" fontAlgn="base">
              <a:spcBef>
                <a:spcPct val="0"/>
              </a:spcBef>
              <a:spcAft>
                <a:spcPct val="0"/>
              </a:spcAft>
            </a:pPr>
            <a:r>
              <a:rPr lang="en-GB" sz="2400" b="1" dirty="0">
                <a:solidFill>
                  <a:srgbClr val="FFFFFF"/>
                </a:solidFill>
              </a:rPr>
              <a:t>22% 8-16 hours</a:t>
            </a:r>
          </a:p>
        </p:txBody>
      </p:sp>
    </p:spTree>
    <p:extLst>
      <p:ext uri="{BB962C8B-B14F-4D97-AF65-F5344CB8AC3E}">
        <p14:creationId xmlns:p14="http://schemas.microsoft.com/office/powerpoint/2010/main" val="238395539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2"/>
          <p:cNvSpPr>
            <a:spLocks noGrp="1" noChangeArrowheads="1"/>
          </p:cNvSpPr>
          <p:nvPr>
            <p:ph type="title"/>
          </p:nvPr>
        </p:nvSpPr>
        <p:spPr>
          <a:xfrm>
            <a:off x="1907447" y="434876"/>
            <a:ext cx="11503015" cy="782639"/>
          </a:xfrm>
          <a:solidFill>
            <a:srgbClr val="7030A0"/>
          </a:solidFill>
        </p:spPr>
        <p:txBody>
          <a:bodyPr/>
          <a:lstStyle/>
          <a:p>
            <a:pPr eaLnBrk="1" hangingPunct="1"/>
            <a:r>
              <a:rPr lang="en-GB" dirty="0" smtClean="0">
                <a:solidFill>
                  <a:schemeClr val="bg1"/>
                </a:solidFill>
                <a:latin typeface="Arial" panose="020B0604020202020204" pitchFamily="34" charset="0"/>
                <a:cs typeface="Arial" panose="020B0604020202020204" pitchFamily="34" charset="0"/>
              </a:rPr>
              <a:t>Do the tasks/role…</a:t>
            </a:r>
            <a:endParaRPr lang="en-US" dirty="0" smtClean="0">
              <a:solidFill>
                <a:schemeClr val="bg1"/>
              </a:solidFill>
              <a:latin typeface="Arial" panose="020B0604020202020204" pitchFamily="34" charset="0"/>
              <a:cs typeface="Arial" panose="020B0604020202020204" pitchFamily="34" charset="0"/>
            </a:endParaRPr>
          </a:p>
        </p:txBody>
      </p:sp>
      <p:sp>
        <p:nvSpPr>
          <p:cNvPr id="12291" name="Rectangle 3"/>
          <p:cNvSpPr>
            <a:spLocks noGrp="1" noChangeArrowheads="1"/>
          </p:cNvSpPr>
          <p:nvPr>
            <p:ph idx="1"/>
          </p:nvPr>
        </p:nvSpPr>
        <p:spPr>
          <a:xfrm>
            <a:off x="1925477" y="1568118"/>
            <a:ext cx="8136887" cy="4026223"/>
          </a:xfrm>
        </p:spPr>
        <p:txBody>
          <a:bodyPr/>
          <a:lstStyle/>
          <a:p>
            <a:pPr eaLnBrk="1" hangingPunct="1"/>
            <a:r>
              <a:rPr lang="en-GB" sz="2600" dirty="0">
                <a:solidFill>
                  <a:srgbClr val="7030A0"/>
                </a:solidFill>
                <a:latin typeface="Arial" panose="020B0604020202020204" pitchFamily="34" charset="0"/>
                <a:cs typeface="Arial" panose="020B0604020202020204" pitchFamily="34" charset="0"/>
              </a:rPr>
              <a:t>Make a difference –  satisfaction with results </a:t>
            </a:r>
          </a:p>
          <a:p>
            <a:pPr eaLnBrk="1" hangingPunct="1"/>
            <a:r>
              <a:rPr lang="en-GB" sz="2600" dirty="0">
                <a:solidFill>
                  <a:srgbClr val="7030A0"/>
                </a:solidFill>
                <a:latin typeface="Arial" panose="020B0604020202020204" pitchFamily="34" charset="0"/>
                <a:cs typeface="Arial" panose="020B0604020202020204" pitchFamily="34" charset="0"/>
              </a:rPr>
              <a:t>Use existing skills</a:t>
            </a:r>
          </a:p>
          <a:p>
            <a:pPr eaLnBrk="1" hangingPunct="1"/>
            <a:r>
              <a:rPr lang="en-GB" sz="2600" dirty="0">
                <a:solidFill>
                  <a:srgbClr val="7030A0"/>
                </a:solidFill>
                <a:latin typeface="Arial" panose="020B0604020202020204" pitchFamily="34" charset="0"/>
                <a:cs typeface="Arial" panose="020B0604020202020204" pitchFamily="34" charset="0"/>
              </a:rPr>
              <a:t>Gain CV experience/learn new skills/qualification</a:t>
            </a:r>
          </a:p>
          <a:p>
            <a:pPr eaLnBrk="1" hangingPunct="1"/>
            <a:r>
              <a:rPr lang="en-GB" sz="2600" dirty="0">
                <a:solidFill>
                  <a:srgbClr val="7030A0"/>
                </a:solidFill>
                <a:latin typeface="Arial" panose="020B0604020202020204" pitchFamily="34" charset="0"/>
                <a:cs typeface="Arial" panose="020B0604020202020204" pitchFamily="34" charset="0"/>
              </a:rPr>
              <a:t>Personal enjoyment		</a:t>
            </a:r>
          </a:p>
          <a:p>
            <a:pPr eaLnBrk="1" hangingPunct="1"/>
            <a:r>
              <a:rPr lang="en-GB" sz="2600" dirty="0">
                <a:solidFill>
                  <a:srgbClr val="7030A0"/>
                </a:solidFill>
                <a:latin typeface="Arial" panose="020B0604020202020204" pitchFamily="34" charset="0"/>
                <a:cs typeface="Arial" panose="020B0604020202020204" pitchFamily="34" charset="0"/>
              </a:rPr>
              <a:t>Meet people/make friends</a:t>
            </a:r>
            <a:r>
              <a:rPr lang="en-GB" sz="2600" dirty="0"/>
              <a:t>			</a:t>
            </a:r>
          </a:p>
          <a:p>
            <a:pPr marL="0" indent="0">
              <a:buNone/>
            </a:pPr>
            <a:r>
              <a:rPr lang="en-GB" sz="2600" dirty="0"/>
              <a:t>			</a:t>
            </a:r>
          </a:p>
        </p:txBody>
      </p:sp>
      <p:pic>
        <p:nvPicPr>
          <p:cNvPr id="15365" name="Picture 4" descr="j03997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1714" y="4410804"/>
            <a:ext cx="9128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j04317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9747" y="4410804"/>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VN ENTERPRISES LTD RGB - Copy.jpg"/>
          <p:cNvPicPr>
            <a:picLocks noChangeAspect="1"/>
          </p:cNvPicPr>
          <p:nvPr/>
        </p:nvPicPr>
        <p:blipFill>
          <a:blip r:embed="rId4" cstate="print"/>
          <a:srcRect b="9412"/>
          <a:stretch>
            <a:fillRect/>
          </a:stretch>
        </p:blipFill>
        <p:spPr bwMode="auto">
          <a:xfrm>
            <a:off x="1752701" y="4188771"/>
            <a:ext cx="4458588" cy="1703641"/>
          </a:xfrm>
          <a:prstGeom prst="rect">
            <a:avLst/>
          </a:prstGeom>
          <a:noFill/>
          <a:ln w="9525">
            <a:noFill/>
            <a:miter lim="800000"/>
            <a:headEnd/>
            <a:tailEnd/>
          </a:ln>
        </p:spPr>
      </p:pic>
      <p:pic>
        <p:nvPicPr>
          <p:cNvPr id="15367" name="Picture 6" descr="j043308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0074" y="4410804"/>
            <a:ext cx="1363899"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j02277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1289" y="4384660"/>
            <a:ext cx="919584" cy="140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17361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20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20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20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20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20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20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2408</Words>
  <Application>Microsoft Office PowerPoint</Application>
  <PresentationFormat>Widescreen</PresentationFormat>
  <Paragraphs>270</Paragraphs>
  <Slides>27</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 Black</vt:lpstr>
      <vt:lpstr>Calibri</vt:lpstr>
      <vt:lpstr>Calibri Light</vt:lpstr>
      <vt:lpstr>Times New Roman</vt:lpstr>
      <vt:lpstr>Wingdings</vt:lpstr>
      <vt:lpstr>Office Theme</vt:lpstr>
      <vt:lpstr>Capsules</vt:lpstr>
      <vt:lpstr>A Club full of Volunteers</vt:lpstr>
      <vt:lpstr>A Club full of Volunteers</vt:lpstr>
      <vt:lpstr>PowerPoint Presentation</vt:lpstr>
      <vt:lpstr>PowerPoint Presentation</vt:lpstr>
      <vt:lpstr>PowerPoint Presentation</vt:lpstr>
      <vt:lpstr>PowerPoint Presentation</vt:lpstr>
      <vt:lpstr>PowerPoint Presentation</vt:lpstr>
      <vt:lpstr>  Number of hours in last 4 weeks</vt:lpstr>
      <vt:lpstr>Do the tasks/role…</vt:lpstr>
      <vt:lpstr>Building a Volunteer Role</vt:lpstr>
      <vt:lpstr>MEETING NEEDS &amp; MOTIVATIONS</vt:lpstr>
      <vt:lpstr>PowerPoint Presentation</vt:lpstr>
      <vt:lpstr>  SUPPORT      SUPERVISION</vt:lpstr>
      <vt:lpstr>Individual Reward</vt:lpstr>
      <vt:lpstr>PowerPoint Presentation</vt:lpstr>
      <vt:lpstr>PowerPoint Presentation</vt:lpstr>
      <vt:lpstr>A Club full of Volunteers</vt:lpstr>
      <vt:lpstr>About Killeavy GAC</vt:lpstr>
      <vt:lpstr>Catching the Volunteer</vt:lpstr>
      <vt:lpstr>Our Goldmark experience</vt:lpstr>
      <vt:lpstr>A personal testimony</vt:lpstr>
      <vt:lpstr>Volunteering for all ages</vt:lpstr>
      <vt:lpstr>Maintaining an ethos</vt:lpstr>
      <vt:lpstr>Give them a challenge</vt:lpstr>
      <vt:lpstr>Keeping it fresh</vt:lpstr>
      <vt:lpstr>Why volunteer?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McCann</dc:creator>
  <cp:lastModifiedBy>Claire Collender</cp:lastModifiedBy>
  <cp:revision>10</cp:revision>
  <dcterms:created xsi:type="dcterms:W3CDTF">2016-09-16T08:39:59Z</dcterms:created>
  <dcterms:modified xsi:type="dcterms:W3CDTF">2017-01-12T11:03:11Z</dcterms:modified>
</cp:coreProperties>
</file>